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4"/>
  </p:notesMasterIdLst>
  <p:handoutMasterIdLst>
    <p:handoutMasterId r:id="rId25"/>
  </p:handoutMasterIdLst>
  <p:sldIdLst>
    <p:sldId id="256" r:id="rId5"/>
    <p:sldId id="257" r:id="rId6"/>
    <p:sldId id="258" r:id="rId7"/>
    <p:sldId id="271" r:id="rId8"/>
    <p:sldId id="261" r:id="rId9"/>
    <p:sldId id="262" r:id="rId10"/>
    <p:sldId id="263" r:id="rId11"/>
    <p:sldId id="267" r:id="rId12"/>
    <p:sldId id="268" r:id="rId13"/>
    <p:sldId id="269" r:id="rId14"/>
    <p:sldId id="270" r:id="rId15"/>
    <p:sldId id="266" r:id="rId16"/>
    <p:sldId id="272" r:id="rId17"/>
    <p:sldId id="273" r:id="rId18"/>
    <p:sldId id="274" r:id="rId19"/>
    <p:sldId id="275" r:id="rId20"/>
    <p:sldId id="276" r:id="rId21"/>
    <p:sldId id="277" r:id="rId22"/>
    <p:sldId id="264" r:id="rId2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080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712" autoAdjust="0"/>
  </p:normalViewPr>
  <p:slideViewPr>
    <p:cSldViewPr snapToGrid="0">
      <p:cViewPr varScale="1">
        <p:scale>
          <a:sx n="81" d="100"/>
          <a:sy n="81" d="100"/>
        </p:scale>
        <p:origin x="120" y="678"/>
      </p:cViewPr>
      <p:guideLst>
        <p:guide orient="horz" pos="2160"/>
        <p:guide pos="3840"/>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11/9/2023</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11/9/2023</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Click to 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Click to 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Click to 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Click to 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Click to 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Click to 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Click to 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Click to 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Click to 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Click to 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Click to 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Click to 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Click to 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Click to 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Click to 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F1EACC03-9DC7-4C77-9BAE-11CBF767B58D}"/>
              </a:ext>
            </a:extLst>
          </p:cNvPr>
          <p:cNvPicPr>
            <a:picLocks noGrp="1" noChangeAspect="1"/>
          </p:cNvPicPr>
          <p:nvPr>
            <p:ph type="pic" sz="quarter" idx="15"/>
          </p:nvPr>
        </p:nvPicPr>
        <p:blipFill>
          <a:blip r:embed="rId2">
            <a:extLst>
              <a:ext uri="{28A0092B-C50C-407E-A947-70E740481C1C}">
                <a14:useLocalDpi xmlns:a14="http://schemas.microsoft.com/office/drawing/2010/main" val="0"/>
              </a:ext>
            </a:extLst>
          </a:blip>
          <a:stretch>
            <a:fillRect/>
          </a:stretch>
        </p:blipFill>
        <p:spPr>
          <a:xfrm rot="5400000">
            <a:off x="597321" y="2428625"/>
            <a:ext cx="4214556" cy="3147909"/>
          </a:xfrm>
        </p:spPr>
      </p:pic>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p:txBody>
          <a:bodyPr>
            <a:normAutofit fontScale="90000"/>
          </a:bodyPr>
          <a:lstStyle/>
          <a:p>
            <a:r>
              <a:rPr lang="en-US" dirty="0"/>
              <a:t>Worthington Primary School</a:t>
            </a:r>
            <a:endParaRPr lang="ru-RU"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t>Open Morning</a:t>
            </a:r>
            <a:endParaRPr lang="ru-RU" dirty="0"/>
          </a:p>
        </p:txBody>
      </p:sp>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p:txBody>
          <a:bodyPr/>
          <a:lstStyle/>
          <a:p>
            <a:r>
              <a:rPr lang="en-US" dirty="0"/>
              <a:t>Welcome</a:t>
            </a:r>
          </a:p>
        </p:txBody>
      </p:sp>
      <p:sp>
        <p:nvSpPr>
          <p:cNvPr id="8" name="Footer Placeholder 7">
            <a:extLst>
              <a:ext uri="{FF2B5EF4-FFF2-40B4-BE49-F238E27FC236}">
                <a16:creationId xmlns:a16="http://schemas.microsoft.com/office/drawing/2014/main" id="{0616C4DF-BD76-4DFD-9788-A65985F05CA6}"/>
              </a:ext>
            </a:extLst>
          </p:cNvPr>
          <p:cNvSpPr>
            <a:spLocks noGrp="1"/>
          </p:cNvSpPr>
          <p:nvPr>
            <p:ph type="ftr" sz="quarter" idx="11"/>
          </p:nvPr>
        </p:nvSpPr>
        <p:spPr>
          <a:xfrm>
            <a:off x="250629" y="2549276"/>
            <a:ext cx="3213240" cy="4162426"/>
          </a:xfrm>
        </p:spPr>
        <p:txBody>
          <a:bodyPr/>
          <a:lstStyle/>
          <a:p>
            <a:pPr marL="285750" indent="-285750">
              <a:buFont typeface="Arial" panose="020B0604020202020204" pitchFamily="34" charset="0"/>
              <a:buChar char="•"/>
            </a:pPr>
            <a:r>
              <a:rPr lang="en-US" sz="2000" dirty="0">
                <a:solidFill>
                  <a:srgbClr val="FF0000"/>
                </a:solidFill>
                <a:latin typeface="+mn-lt"/>
              </a:rPr>
              <a:t>Rural village </a:t>
            </a:r>
            <a:r>
              <a:rPr lang="en-US" sz="2000" dirty="0">
                <a:solidFill>
                  <a:srgbClr val="080808"/>
                </a:solidFill>
                <a:latin typeface="+mn-lt"/>
              </a:rPr>
              <a:t>primary school in the heart of its community.</a:t>
            </a:r>
          </a:p>
          <a:p>
            <a:pPr marL="285750" indent="-285750">
              <a:buFont typeface="Arial" panose="020B0604020202020204" pitchFamily="34" charset="0"/>
              <a:buChar char="•"/>
            </a:pPr>
            <a:r>
              <a:rPr lang="en-US" sz="2000" dirty="0">
                <a:solidFill>
                  <a:srgbClr val="FF0000"/>
                </a:solidFill>
                <a:latin typeface="+mn-lt"/>
              </a:rPr>
              <a:t>Strong family atmosphere </a:t>
            </a:r>
            <a:r>
              <a:rPr lang="en-US" sz="2000" dirty="0">
                <a:solidFill>
                  <a:srgbClr val="080808"/>
                </a:solidFill>
                <a:latin typeface="+mn-lt"/>
              </a:rPr>
              <a:t>and a culture of success.</a:t>
            </a:r>
          </a:p>
          <a:p>
            <a:pPr marL="285750" indent="-285750">
              <a:buFont typeface="Arial" panose="020B0604020202020204" pitchFamily="34" charset="0"/>
              <a:buChar char="•"/>
            </a:pPr>
            <a:r>
              <a:rPr lang="en-US" sz="2000" dirty="0">
                <a:solidFill>
                  <a:srgbClr val="080808"/>
                </a:solidFill>
                <a:latin typeface="+mn-lt"/>
              </a:rPr>
              <a:t>Opportunity and achievement for all.</a:t>
            </a:r>
          </a:p>
          <a:p>
            <a:pPr marL="285750" indent="-285750">
              <a:buFont typeface="Arial" panose="020B0604020202020204" pitchFamily="34" charset="0"/>
              <a:buChar char="•"/>
            </a:pPr>
            <a:r>
              <a:rPr lang="en-US" sz="2000" dirty="0">
                <a:solidFill>
                  <a:srgbClr val="080808"/>
                </a:solidFill>
                <a:latin typeface="+mn-lt"/>
              </a:rPr>
              <a:t>Education should be an exciting and inspirational experience, so children can develop a love of learning and pride in their achievements. </a:t>
            </a:r>
          </a:p>
          <a:p>
            <a:pPr marL="285750" indent="-285750">
              <a:buFont typeface="Arial" panose="020B0604020202020204" pitchFamily="34" charset="0"/>
              <a:buChar char="•"/>
            </a:pPr>
            <a:endParaRPr lang="en-US" sz="1800"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fld id="{98C0CDE5-970C-4CC4-BF43-0DA127E73E82}" type="slidenum">
              <a:rPr lang="en-US" smtClean="0"/>
              <a:pPr/>
              <a:t>2</a:t>
            </a:fld>
            <a:endParaRPr lang="en-US" dirty="0"/>
          </a:p>
        </p:txBody>
      </p:sp>
      <p:pic>
        <p:nvPicPr>
          <p:cNvPr id="4" name="Picture Placeholder 3"/>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24488" r="24488"/>
          <a:stretch>
            <a:fillRect/>
          </a:stretch>
        </p:blipFill>
        <p:spPr>
          <a:xfrm rot="5400000">
            <a:off x="6105743" y="1108648"/>
            <a:ext cx="4180156" cy="6119223"/>
          </a:xfr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p:txBody>
          <a:bodyPr/>
          <a:lstStyle/>
          <a:p>
            <a:r>
              <a:rPr lang="en-US" dirty="0"/>
              <a:t>All about us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00025" y="2266951"/>
            <a:ext cx="5133975" cy="4333874"/>
          </a:xfrm>
        </p:spPr>
        <p:txBody>
          <a:bodyPr>
            <a:normAutofit/>
          </a:bodyPr>
          <a:lstStyle/>
          <a:p>
            <a:pPr marL="0" indent="0">
              <a:buNone/>
            </a:pPr>
            <a:r>
              <a:rPr lang="en-US" sz="2000" dirty="0"/>
              <a:t>Worthington Primary School, an ‘</a:t>
            </a:r>
            <a:r>
              <a:rPr lang="en-US" sz="2000" dirty="0">
                <a:solidFill>
                  <a:srgbClr val="FF0000"/>
                </a:solidFill>
              </a:rPr>
              <a:t>Outstanding’</a:t>
            </a:r>
            <a:r>
              <a:rPr lang="en-US" sz="2000" dirty="0"/>
              <a:t> School, is a rural village primary school at the heart of its community in Worthington. </a:t>
            </a:r>
          </a:p>
          <a:p>
            <a:pPr marL="0" indent="0">
              <a:buNone/>
            </a:pPr>
            <a:r>
              <a:rPr lang="en-US" sz="2000" dirty="0"/>
              <a:t>It draws approximately </a:t>
            </a:r>
            <a:r>
              <a:rPr lang="en-US" sz="2000" dirty="0">
                <a:solidFill>
                  <a:srgbClr val="FF0000"/>
                </a:solidFill>
              </a:rPr>
              <a:t>67 children </a:t>
            </a:r>
            <a:r>
              <a:rPr lang="en-US" sz="2000" dirty="0"/>
              <a:t>from Worthington and the locality as well as from further afield. </a:t>
            </a:r>
          </a:p>
          <a:p>
            <a:pPr marL="0" indent="0">
              <a:buNone/>
            </a:pPr>
            <a:r>
              <a:rPr lang="en-US" sz="2000" dirty="0"/>
              <a:t>Children benefit from the education offered by </a:t>
            </a:r>
            <a:r>
              <a:rPr lang="en-US" sz="2000" dirty="0" err="1"/>
              <a:t>Mrs</a:t>
            </a:r>
            <a:r>
              <a:rPr lang="en-US" sz="2000" dirty="0"/>
              <a:t> Clark (Headteacher) and my team of </a:t>
            </a:r>
            <a:r>
              <a:rPr lang="en-US" sz="2000" dirty="0">
                <a:solidFill>
                  <a:srgbClr val="FF0000"/>
                </a:solidFill>
              </a:rPr>
              <a:t>dedicated teaching staff and teaching assistants</a:t>
            </a:r>
            <a:r>
              <a:rPr lang="en-US" sz="2000" dirty="0"/>
              <a:t> maintaining a strong family atmosphere and culture of success. </a:t>
            </a:r>
          </a:p>
          <a:p>
            <a:pPr marL="0" indent="0">
              <a:buNone/>
            </a:pPr>
            <a:r>
              <a:rPr lang="en-US" sz="2000" dirty="0"/>
              <a:t>We are able to offer extended provision on our school site with our </a:t>
            </a:r>
            <a:r>
              <a:rPr lang="en-US" sz="2000" dirty="0">
                <a:solidFill>
                  <a:srgbClr val="FF0000"/>
                </a:solidFill>
              </a:rPr>
              <a:t>own breakfast club </a:t>
            </a:r>
            <a:r>
              <a:rPr lang="en-US" sz="2000" dirty="0"/>
              <a:t>and </a:t>
            </a:r>
            <a:r>
              <a:rPr lang="en-US" sz="2000" dirty="0">
                <a:solidFill>
                  <a:srgbClr val="FF0000"/>
                </a:solidFill>
              </a:rPr>
              <a:t>after school clubs</a:t>
            </a:r>
            <a:r>
              <a:rPr lang="en-US" sz="2000" dirty="0"/>
              <a:t>. </a:t>
            </a:r>
          </a:p>
          <a:p>
            <a:pPr marL="0" indent="0">
              <a:buNone/>
            </a:pPr>
            <a:endParaRPr lang="en-US" dirty="0"/>
          </a:p>
        </p:txBody>
      </p:sp>
      <p:pic>
        <p:nvPicPr>
          <p:cNvPr id="17" name="Picture Placeholder 16">
            <a:extLst>
              <a:ext uri="{FF2B5EF4-FFF2-40B4-BE49-F238E27FC236}">
                <a16:creationId xmlns:a16="http://schemas.microsoft.com/office/drawing/2014/main" id="{C8B885F2-2AC2-46A9-9D9B-71123D1A1F6B}"/>
              </a:ext>
            </a:extLst>
          </p:cNvPr>
          <p:cNvPicPr>
            <a:picLocks noGrp="1" noChangeAspect="1"/>
          </p:cNvPicPr>
          <p:nvPr>
            <p:ph type="pic" sz="quarter" idx="14"/>
          </p:nvPr>
        </p:nvPicPr>
        <p:blipFill>
          <a:blip r:embed="rId2">
            <a:extLst>
              <a:ext uri="{28A0092B-C50C-407E-A947-70E740481C1C}">
                <a14:useLocalDpi xmlns:a14="http://schemas.microsoft.com/office/drawing/2010/main" val="0"/>
              </a:ext>
            </a:extLst>
          </a:blip>
          <a:stretch>
            <a:fillRect/>
          </a:stretch>
        </p:blipFill>
        <p:spPr>
          <a:xfrm rot="720000">
            <a:off x="6384187" y="1209860"/>
            <a:ext cx="4647699" cy="3471429"/>
          </a:xfrm>
        </p:spPr>
      </p:pic>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3</a:t>
            </a:fld>
            <a:endParaRPr lang="en-US" dirty="0"/>
          </a:p>
        </p:txBody>
      </p:sp>
    </p:spTree>
    <p:extLst>
      <p:ext uri="{BB962C8B-B14F-4D97-AF65-F5344CB8AC3E}">
        <p14:creationId xmlns:p14="http://schemas.microsoft.com/office/powerpoint/2010/main" val="36714180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p:txBody>
          <a:bodyPr/>
          <a:lstStyle/>
          <a:p>
            <a:r>
              <a:rPr lang="en-US" dirty="0"/>
              <a:t>All about us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00025" y="2143125"/>
            <a:ext cx="5267887" cy="4485706"/>
          </a:xfrm>
        </p:spPr>
        <p:txBody>
          <a:bodyPr>
            <a:normAutofit fontScale="62500" lnSpcReduction="20000"/>
          </a:bodyPr>
          <a:lstStyle/>
          <a:p>
            <a:pPr marL="0" indent="0">
              <a:buNone/>
            </a:pPr>
            <a:r>
              <a:rPr lang="en-US" sz="2900" dirty="0"/>
              <a:t>Over the years our school has grown, developed, improved and modernized in many ways. </a:t>
            </a:r>
          </a:p>
          <a:p>
            <a:pPr marL="0" indent="0">
              <a:buNone/>
            </a:pPr>
            <a:r>
              <a:rPr lang="en-US" sz="2900" dirty="0"/>
              <a:t>The school was opened on 31</a:t>
            </a:r>
            <a:r>
              <a:rPr lang="en-US" sz="2900" baseline="30000" dirty="0"/>
              <a:t>st</a:t>
            </a:r>
            <a:r>
              <a:rPr lang="en-US" sz="2900" dirty="0"/>
              <a:t> August </a:t>
            </a:r>
            <a:r>
              <a:rPr lang="en-US" sz="2900" dirty="0">
                <a:solidFill>
                  <a:srgbClr val="FF0000"/>
                </a:solidFill>
              </a:rPr>
              <a:t>1926</a:t>
            </a:r>
            <a:r>
              <a:rPr lang="en-US" sz="2900" dirty="0"/>
              <a:t> with 49 pupils. </a:t>
            </a:r>
          </a:p>
          <a:p>
            <a:pPr marL="0" indent="0">
              <a:buNone/>
            </a:pPr>
            <a:r>
              <a:rPr lang="en-US" sz="2900" dirty="0"/>
              <a:t>We were very lucky to have a new classroom built in 2014.</a:t>
            </a:r>
          </a:p>
          <a:p>
            <a:pPr marL="0" indent="0">
              <a:buNone/>
            </a:pPr>
            <a:r>
              <a:rPr lang="en-US" sz="2900" dirty="0"/>
              <a:t>A new office and entrance hall was </a:t>
            </a:r>
            <a:r>
              <a:rPr lang="en-US" sz="2900" dirty="0" err="1"/>
              <a:t>modernised</a:t>
            </a:r>
            <a:r>
              <a:rPr lang="en-US" sz="2900" dirty="0"/>
              <a:t> in 2015.</a:t>
            </a:r>
          </a:p>
          <a:p>
            <a:pPr marL="0" indent="0">
              <a:buNone/>
            </a:pPr>
            <a:r>
              <a:rPr lang="en-US" sz="2900" dirty="0">
                <a:solidFill>
                  <a:srgbClr val="FF0000"/>
                </a:solidFill>
              </a:rPr>
              <a:t>New boys toilets </a:t>
            </a:r>
            <a:r>
              <a:rPr lang="en-US" sz="2900" dirty="0"/>
              <a:t>in September 2021</a:t>
            </a:r>
          </a:p>
          <a:p>
            <a:pPr marL="0" indent="0">
              <a:buNone/>
            </a:pPr>
            <a:r>
              <a:rPr lang="en-US" sz="2900" dirty="0"/>
              <a:t>We continually look at how we can update and improve the school. </a:t>
            </a:r>
          </a:p>
          <a:p>
            <a:pPr marL="0" indent="0">
              <a:buNone/>
            </a:pPr>
            <a:r>
              <a:rPr lang="en-US" sz="2900" dirty="0"/>
              <a:t>Classrooms have been decorated </a:t>
            </a:r>
          </a:p>
          <a:p>
            <a:pPr marL="0" indent="0">
              <a:buNone/>
            </a:pPr>
            <a:r>
              <a:rPr lang="en-US" sz="2900" dirty="0"/>
              <a:t>Worthington retains its small friendly, family feel whilst providing a learning environment and community facilities that are bright, fresh and ‘state of the art’. </a:t>
            </a:r>
          </a:p>
          <a:p>
            <a:pPr marL="0" indent="0">
              <a:buNone/>
            </a:pPr>
            <a:r>
              <a:rPr lang="en-US" sz="2900" dirty="0"/>
              <a:t>Outside we have our own play area including an adventure playground and an area of </a:t>
            </a:r>
            <a:r>
              <a:rPr lang="en-US" sz="2900" dirty="0" err="1">
                <a:solidFill>
                  <a:srgbClr val="FF0000"/>
                </a:solidFill>
              </a:rPr>
              <a:t>astro</a:t>
            </a:r>
            <a:r>
              <a:rPr lang="en-US" sz="2900" dirty="0">
                <a:solidFill>
                  <a:srgbClr val="FF0000"/>
                </a:solidFill>
              </a:rPr>
              <a:t> turf</a:t>
            </a:r>
            <a:r>
              <a:rPr lang="en-US" sz="2900" dirty="0"/>
              <a:t>. </a:t>
            </a:r>
          </a:p>
          <a:p>
            <a:pPr marL="0" indent="0">
              <a:buNone/>
            </a:pPr>
            <a:endParaRPr lang="en-US" dirty="0"/>
          </a:p>
          <a:p>
            <a:pPr marL="0" indent="0">
              <a:buNone/>
            </a:pPr>
            <a:endParaRPr lang="en-US" dirty="0"/>
          </a:p>
        </p:txBody>
      </p:sp>
      <p:pic>
        <p:nvPicPr>
          <p:cNvPr id="17" name="Picture Placeholder 16">
            <a:extLst>
              <a:ext uri="{FF2B5EF4-FFF2-40B4-BE49-F238E27FC236}">
                <a16:creationId xmlns:a16="http://schemas.microsoft.com/office/drawing/2014/main" id="{C8B885F2-2AC2-46A9-9D9B-71123D1A1F6B}"/>
              </a:ext>
            </a:extLst>
          </p:cNvPr>
          <p:cNvPicPr>
            <a:picLocks noGrp="1" noChangeAspect="1"/>
          </p:cNvPicPr>
          <p:nvPr>
            <p:ph type="pic" sz="quarter" idx="14"/>
          </p:nvPr>
        </p:nvPicPr>
        <p:blipFill>
          <a:blip r:embed="rId2">
            <a:extLst>
              <a:ext uri="{28A0092B-C50C-407E-A947-70E740481C1C}">
                <a14:useLocalDpi xmlns:a14="http://schemas.microsoft.com/office/drawing/2010/main" val="0"/>
              </a:ext>
            </a:extLst>
          </a:blip>
          <a:stretch>
            <a:fillRect/>
          </a:stretch>
        </p:blipFill>
        <p:spPr>
          <a:xfrm rot="720000">
            <a:off x="6384187" y="1209860"/>
            <a:ext cx="4647699" cy="3471429"/>
          </a:xfrm>
        </p:spPr>
      </p:pic>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4</a:t>
            </a:fld>
            <a:endParaRPr lang="en-US" dirty="0"/>
          </a:p>
        </p:txBody>
      </p:sp>
    </p:spTree>
    <p:extLst>
      <p:ext uri="{BB962C8B-B14F-4D97-AF65-F5344CB8AC3E}">
        <p14:creationId xmlns:p14="http://schemas.microsoft.com/office/powerpoint/2010/main" val="37681691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p:txBody>
          <a:bodyPr>
            <a:normAutofit fontScale="90000"/>
          </a:bodyPr>
          <a:lstStyle/>
          <a:p>
            <a:r>
              <a:rPr lang="en-US" dirty="0"/>
              <a:t>Mission Statement</a:t>
            </a:r>
          </a:p>
        </p:txBody>
      </p:sp>
      <p:sp>
        <p:nvSpPr>
          <p:cNvPr id="5" name="Text Placeholder 4">
            <a:extLst>
              <a:ext uri="{FF2B5EF4-FFF2-40B4-BE49-F238E27FC236}">
                <a16:creationId xmlns:a16="http://schemas.microsoft.com/office/drawing/2014/main" id="{47F58CBE-13EA-4F05-A482-DB6F4B95ACB2}"/>
              </a:ext>
            </a:extLst>
          </p:cNvPr>
          <p:cNvSpPr>
            <a:spLocks noGrp="1"/>
          </p:cNvSpPr>
          <p:nvPr>
            <p:ph type="body" idx="1"/>
          </p:nvPr>
        </p:nvSpPr>
        <p:spPr>
          <a:xfrm>
            <a:off x="238125" y="2578608"/>
            <a:ext cx="4474152" cy="1700784"/>
          </a:xfrm>
        </p:spPr>
        <p:txBody>
          <a:bodyPr tIns="180000" bIns="108000">
            <a:normAutofit/>
          </a:bodyPr>
          <a:lstStyle/>
          <a:p>
            <a:pPr algn="ctr"/>
            <a:r>
              <a:rPr lang="en-US" sz="3200" dirty="0"/>
              <a:t>‘Opportunity and achievement for all’</a:t>
            </a:r>
          </a:p>
        </p:txBody>
      </p:sp>
      <p:sp>
        <p:nvSpPr>
          <p:cNvPr id="2" name="Footer Placeholder 1">
            <a:extLst>
              <a:ext uri="{FF2B5EF4-FFF2-40B4-BE49-F238E27FC236}">
                <a16:creationId xmlns:a16="http://schemas.microsoft.com/office/drawing/2014/main" id="{9E4DFBAD-6226-4D42-9E5F-E317F2B65C9E}"/>
              </a:ext>
            </a:extLst>
          </p:cNvPr>
          <p:cNvSpPr>
            <a:spLocks noGrp="1"/>
          </p:cNvSpPr>
          <p:nvPr>
            <p:ph type="ftr" sz="quarter" idx="11"/>
          </p:nvPr>
        </p:nvSpPr>
        <p:spPr>
          <a:xfrm>
            <a:off x="5153025" y="238125"/>
            <a:ext cx="6800850" cy="6162675"/>
          </a:xfrm>
        </p:spPr>
        <p:txBody>
          <a:bodyPr/>
          <a:lstStyle/>
          <a:p>
            <a:pPr>
              <a:lnSpc>
                <a:spcPct val="107000"/>
              </a:lnSpc>
              <a:spcAft>
                <a:spcPts val="800"/>
              </a:spcAft>
            </a:pPr>
            <a:r>
              <a:rPr lang="en-GB" sz="1400" b="0" dirty="0">
                <a:solidFill>
                  <a:srgbClr val="080808"/>
                </a:solidFill>
                <a:effectLst/>
                <a:latin typeface="Calibri" panose="020F0502020204030204" pitchFamily="34" charset="0"/>
                <a:ea typeface="Times New Roman" panose="02020603050405020304" pitchFamily="18" charset="0"/>
                <a:cs typeface="Calibri" panose="020F0502020204030204" pitchFamily="34" charset="0"/>
              </a:rPr>
              <a:t>1.1 Our Offer Aim = To continue to develop a broad and balanced curriculum, which includes a range of extra curriculum activities. The curriculum ensures our pupils have the knowledge and cultural capital they need to succeed in life. School life which is enriching and helps pupils to develop their confidence, independence enabling them to succeed in life-long learning.</a:t>
            </a:r>
            <a:endParaRPr lang="en-GB" sz="1400" b="0" dirty="0">
              <a:solidFill>
                <a:srgbClr val="080808"/>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b="0" dirty="0">
                <a:solidFill>
                  <a:srgbClr val="080808"/>
                </a:solidFill>
                <a:effectLst/>
                <a:latin typeface="Calibri" panose="020F0502020204030204" pitchFamily="34" charset="0"/>
                <a:ea typeface="Times New Roman" panose="02020603050405020304" pitchFamily="18" charset="0"/>
                <a:cs typeface="Calibri" panose="020F0502020204030204" pitchFamily="34" charset="0"/>
              </a:rPr>
              <a:t>1.2 Our Quality Aim = Implementing the curriculum through quality teaching, supporting all staff with CPD, networking opportunities and succession planning.</a:t>
            </a:r>
            <a:endParaRPr lang="en-GB" sz="1400" b="0" dirty="0">
              <a:solidFill>
                <a:srgbClr val="080808"/>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b="0" dirty="0">
                <a:solidFill>
                  <a:srgbClr val="080808"/>
                </a:solidFill>
                <a:effectLst/>
                <a:latin typeface="Calibri" panose="020F0502020204030204" pitchFamily="34" charset="0"/>
                <a:ea typeface="Times New Roman" panose="02020603050405020304" pitchFamily="18" charset="0"/>
                <a:cs typeface="Calibri" panose="020F0502020204030204" pitchFamily="34" charset="0"/>
              </a:rPr>
              <a:t>1.3 Our Learning Environment Aim = A learning environment that has a supportive family feel, where staff know each pupil personally, building confidence, resilience, independence and skills for future life. To put Safeguarding first in all that we do as we have a responsibility to safeguard and promote the welfare of pupils, according to the statutory guidance (KCSIE).</a:t>
            </a:r>
            <a:endParaRPr lang="en-GB" sz="1400" b="0" dirty="0">
              <a:solidFill>
                <a:srgbClr val="080808"/>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b="0" dirty="0">
                <a:solidFill>
                  <a:srgbClr val="080808"/>
                </a:solidFill>
                <a:effectLst/>
                <a:latin typeface="Calibri" panose="020F0502020204030204" pitchFamily="34" charset="0"/>
                <a:ea typeface="Times New Roman" panose="02020603050405020304" pitchFamily="18" charset="0"/>
                <a:cs typeface="Calibri" panose="020F0502020204030204" pitchFamily="34" charset="0"/>
              </a:rPr>
              <a:t>1.4 Our Pupils Aim = For our pupils, well-being to be promoted, openly discussed and supported. Well-being is vital as pupils with higher levels of emotional, behavioural and social well-being are, on average, more engaged in school and have higher levels of academic achievement, both during school and in later years.</a:t>
            </a:r>
            <a:endParaRPr lang="en-GB" sz="1400" b="0" dirty="0">
              <a:solidFill>
                <a:srgbClr val="080808"/>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b="0" dirty="0">
                <a:solidFill>
                  <a:srgbClr val="080808"/>
                </a:solidFill>
                <a:effectLst/>
                <a:latin typeface="Calibri" panose="020F0502020204030204" pitchFamily="34" charset="0"/>
                <a:ea typeface="Times New Roman" panose="02020603050405020304" pitchFamily="18" charset="0"/>
                <a:cs typeface="Calibri" panose="020F0502020204030204" pitchFamily="34" charset="0"/>
              </a:rPr>
              <a:t>1.5 Our Staff Aim = To provide a “healthy” work environment which promotes good mental, social, intellectual, emotional and physical well-being. A “healthy” working environment contributes towards attracting and retaining quality staff, our most important resource. To maintain a good work-life balance, whilst providing opportunity for professional development to enhance teacher skills, demonstrating staff are valued.</a:t>
            </a:r>
            <a:endParaRPr lang="en-GB" sz="1400" b="0" dirty="0">
              <a:solidFill>
                <a:srgbClr val="080808"/>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b="0" dirty="0">
                <a:solidFill>
                  <a:srgbClr val="080808"/>
                </a:solidFill>
                <a:effectLst/>
                <a:latin typeface="Calibri" panose="020F0502020204030204" pitchFamily="34" charset="0"/>
                <a:ea typeface="Times New Roman" panose="02020603050405020304" pitchFamily="18" charset="0"/>
                <a:cs typeface="Calibri" panose="020F0502020204030204" pitchFamily="34" charset="0"/>
              </a:rPr>
              <a:t>1.6 Our resources Aim = in the medium term to have at least 74 pupils on roll which will deliver an annual balanced budget. Long term aim is to be at capacity in all years i.e. 84 on roll.</a:t>
            </a:r>
            <a:endParaRPr lang="en-GB" sz="1400" b="0" dirty="0">
              <a:solidFill>
                <a:srgbClr val="080808"/>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b="0" dirty="0">
                <a:solidFill>
                  <a:srgbClr val="080808"/>
                </a:solidFill>
                <a:effectLst/>
                <a:latin typeface="Calibri" panose="020F0502020204030204" pitchFamily="34" charset="0"/>
                <a:ea typeface="Times New Roman" panose="02020603050405020304" pitchFamily="18" charset="0"/>
                <a:cs typeface="Calibri" panose="020F0502020204030204" pitchFamily="34" charset="0"/>
              </a:rPr>
              <a:t>1.7 Our reputation Aim = to be the school of choice and to maintain our Outstanding rating. To develop a good relationship and reputation with parents, carers and the local community.</a:t>
            </a:r>
            <a:endParaRPr lang="en-GB" sz="1400" b="0" dirty="0">
              <a:solidFill>
                <a:srgbClr val="080808"/>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en-US" smtClean="0"/>
              <a:t>5</a:t>
            </a:fld>
            <a:endParaRPr lang="en-US" dirty="0"/>
          </a:p>
        </p:txBody>
      </p:sp>
    </p:spTree>
    <p:extLst>
      <p:ext uri="{BB962C8B-B14F-4D97-AF65-F5344CB8AC3E}">
        <p14:creationId xmlns:p14="http://schemas.microsoft.com/office/powerpoint/2010/main" val="2211844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p:txBody>
          <a:bodyPr>
            <a:normAutofit/>
          </a:bodyPr>
          <a:lstStyle/>
          <a:p>
            <a:r>
              <a:rPr lang="en-US" sz="3200" dirty="0"/>
              <a:t>Awards and Achievements</a:t>
            </a:r>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idx="2"/>
          </p:nvPr>
        </p:nvSpPr>
        <p:spPr>
          <a:xfrm>
            <a:off x="494969" y="2333624"/>
            <a:ext cx="3055579" cy="4352925"/>
          </a:xfrm>
        </p:spPr>
        <p:txBody>
          <a:bodyPr/>
          <a:lstStyle/>
          <a:p>
            <a:pPr marL="342900" indent="-342900">
              <a:buFont typeface="Arial" panose="020B0604020202020204" pitchFamily="34" charset="0"/>
              <a:buChar char="•"/>
            </a:pPr>
            <a:r>
              <a:rPr lang="en-US" dirty="0" err="1"/>
              <a:t>Ofsted</a:t>
            </a:r>
            <a:r>
              <a:rPr lang="en-US" dirty="0"/>
              <a:t> Outstanding (2012/13)</a:t>
            </a:r>
          </a:p>
          <a:p>
            <a:pPr marL="342900" indent="-342900">
              <a:buFont typeface="Arial" panose="020B0604020202020204" pitchFamily="34" charset="0"/>
              <a:buChar char="•"/>
            </a:pPr>
            <a:r>
              <a:rPr lang="en-US" dirty="0"/>
              <a:t>Healthy School +</a:t>
            </a:r>
          </a:p>
          <a:p>
            <a:pPr marL="342900" indent="-342900">
              <a:buFont typeface="Arial" panose="020B0604020202020204" pitchFamily="34" charset="0"/>
              <a:buChar char="•"/>
            </a:pPr>
            <a:r>
              <a:rPr lang="en-US" dirty="0"/>
              <a:t>School Games Mark – Gold</a:t>
            </a:r>
          </a:p>
          <a:p>
            <a:pPr marL="342900" indent="-342900">
              <a:buFont typeface="Arial" panose="020B0604020202020204" pitchFamily="34" charset="0"/>
              <a:buChar char="•"/>
            </a:pPr>
            <a:r>
              <a:rPr lang="en-US" dirty="0"/>
              <a:t>Route to Resilience </a:t>
            </a:r>
          </a:p>
          <a:p>
            <a:pPr marL="342900" indent="-342900">
              <a:buFont typeface="Arial" panose="020B0604020202020204" pitchFamily="34" charset="0"/>
              <a:buChar char="•"/>
            </a:pPr>
            <a:r>
              <a:rPr lang="en-US" dirty="0"/>
              <a:t>Working towards Dyslexia Friendly school</a:t>
            </a:r>
          </a:p>
          <a:p>
            <a:pPr marL="342900" indent="-342900">
              <a:buFont typeface="Arial" panose="020B0604020202020204" pitchFamily="34" charset="0"/>
              <a:buChar char="•"/>
            </a:pPr>
            <a:r>
              <a:rPr lang="en-US" dirty="0"/>
              <a:t>Music Mark</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p:txBody>
      </p:sp>
      <p:pic>
        <p:nvPicPr>
          <p:cNvPr id="9" name="Picture Placeholder 8">
            <a:extLst>
              <a:ext uri="{FF2B5EF4-FFF2-40B4-BE49-F238E27FC236}">
                <a16:creationId xmlns:a16="http://schemas.microsoft.com/office/drawing/2014/main" id="{71721CA4-A4DE-4064-A8E6-96148525225A}"/>
              </a:ext>
            </a:extLst>
          </p:cNvPr>
          <p:cNvPicPr>
            <a:picLocks noGrp="1" noChangeAspect="1"/>
          </p:cNvPicPr>
          <p:nvPr>
            <p:ph type="pic" sz="quarter" idx="1"/>
          </p:nvPr>
        </p:nvPicPr>
        <p:blipFill>
          <a:blip r:embed="rId2">
            <a:extLst>
              <a:ext uri="{28A0092B-C50C-407E-A947-70E740481C1C}">
                <a14:useLocalDpi xmlns:a14="http://schemas.microsoft.com/office/drawing/2010/main" val="0"/>
              </a:ext>
            </a:extLst>
          </a:blip>
          <a:stretch>
            <a:fillRect/>
          </a:stretch>
        </p:blipFill>
        <p:spPr>
          <a:xfrm rot="5701828">
            <a:off x="4977374" y="908449"/>
            <a:ext cx="6607598" cy="4935305"/>
          </a:xfrm>
        </p:spPr>
      </p:pic>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en-US" smtClean="0"/>
              <a:pPr/>
              <a:t>6</a:t>
            </a:fld>
            <a:endParaRPr lang="en-US" dirty="0"/>
          </a:p>
        </p:txBody>
      </p:sp>
    </p:spTree>
    <p:extLst>
      <p:ext uri="{BB962C8B-B14F-4D97-AF65-F5344CB8AC3E}">
        <p14:creationId xmlns:p14="http://schemas.microsoft.com/office/powerpoint/2010/main" val="2532577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246638" y="130999"/>
            <a:ext cx="3968496" cy="832104"/>
          </a:xfrm>
        </p:spPr>
        <p:txBody>
          <a:bodyPr>
            <a:normAutofit/>
          </a:bodyPr>
          <a:lstStyle/>
          <a:p>
            <a:r>
              <a:rPr lang="en-US" sz="4000" dirty="0" err="1"/>
              <a:t>Organisation</a:t>
            </a:r>
            <a:r>
              <a:rPr lang="en-US" sz="4000" dirty="0"/>
              <a:t> </a:t>
            </a: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en-US" smtClean="0"/>
              <a:t>7</a:t>
            </a:fld>
            <a:endParaRPr lang="en-US" dirty="0"/>
          </a:p>
        </p:txBody>
      </p:sp>
      <p:sp>
        <p:nvSpPr>
          <p:cNvPr id="6" name="TextBox 5">
            <a:extLst>
              <a:ext uri="{FF2B5EF4-FFF2-40B4-BE49-F238E27FC236}">
                <a16:creationId xmlns:a16="http://schemas.microsoft.com/office/drawing/2014/main" id="{3D0183C7-3337-4A57-B2C3-62AB607B8399}"/>
              </a:ext>
            </a:extLst>
          </p:cNvPr>
          <p:cNvSpPr txBox="1"/>
          <p:nvPr/>
        </p:nvSpPr>
        <p:spPr>
          <a:xfrm>
            <a:off x="1457324" y="1020253"/>
            <a:ext cx="9286875" cy="5539978"/>
          </a:xfrm>
          <a:prstGeom prst="rect">
            <a:avLst/>
          </a:prstGeom>
          <a:noFill/>
        </p:spPr>
        <p:txBody>
          <a:bodyPr wrap="square" rtlCol="0">
            <a:spAutoFit/>
          </a:bodyPr>
          <a:lstStyle/>
          <a:p>
            <a:r>
              <a:rPr lang="en-GB" sz="2800" dirty="0"/>
              <a:t>As a small school we have the advantage of teaching our pupils in small mixed year group classes. The school is currently organised into three classes. </a:t>
            </a:r>
          </a:p>
          <a:p>
            <a:r>
              <a:rPr lang="en-GB" sz="2800" dirty="0">
                <a:solidFill>
                  <a:schemeClr val="accent1"/>
                </a:solidFill>
              </a:rPr>
              <a:t>Class 1 – Reception, Year 1 and Year 2</a:t>
            </a:r>
          </a:p>
          <a:p>
            <a:r>
              <a:rPr lang="en-GB" sz="2800" dirty="0">
                <a:solidFill>
                  <a:schemeClr val="accent1"/>
                </a:solidFill>
              </a:rPr>
              <a:t>Class 2 – Year 3 and 4</a:t>
            </a:r>
          </a:p>
          <a:p>
            <a:r>
              <a:rPr lang="en-GB" sz="2800" dirty="0">
                <a:solidFill>
                  <a:schemeClr val="accent1"/>
                </a:solidFill>
              </a:rPr>
              <a:t>Class 3 – Year 5 and 6</a:t>
            </a:r>
          </a:p>
          <a:p>
            <a:r>
              <a:rPr lang="en-GB" sz="2800" dirty="0"/>
              <a:t>We have 3 class teachers, 1 nursery nurse, 1 teaching assistant and 1 HLTA and 2 LSA.</a:t>
            </a:r>
          </a:p>
          <a:p>
            <a:r>
              <a:rPr lang="en-GB" sz="2800" dirty="0"/>
              <a:t>Volunteer helpers, governors and students also visit on a regular basis to support pupils in their learning.  </a:t>
            </a:r>
          </a:p>
          <a:p>
            <a:r>
              <a:rPr lang="en-GB" sz="2800" dirty="0"/>
              <a:t>We have a specialist music teacher, a French teacher and a specialist PE teacher. </a:t>
            </a:r>
          </a:p>
          <a:p>
            <a:r>
              <a:rPr lang="en-GB" dirty="0"/>
              <a:t>  </a:t>
            </a:r>
          </a:p>
        </p:txBody>
      </p:sp>
    </p:spTree>
    <p:extLst>
      <p:ext uri="{BB962C8B-B14F-4D97-AF65-F5344CB8AC3E}">
        <p14:creationId xmlns:p14="http://schemas.microsoft.com/office/powerpoint/2010/main" val="4138966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246638" y="130999"/>
            <a:ext cx="5849362" cy="832104"/>
          </a:xfrm>
        </p:spPr>
        <p:txBody>
          <a:bodyPr>
            <a:normAutofit/>
          </a:bodyPr>
          <a:lstStyle/>
          <a:p>
            <a:r>
              <a:rPr lang="en-US" sz="4000" dirty="0"/>
              <a:t>The school day  </a:t>
            </a: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en-US" smtClean="0"/>
              <a:t>8</a:t>
            </a:fld>
            <a:endParaRPr lang="en-US" dirty="0"/>
          </a:p>
        </p:txBody>
      </p:sp>
      <p:sp>
        <p:nvSpPr>
          <p:cNvPr id="6" name="TextBox 5">
            <a:extLst>
              <a:ext uri="{FF2B5EF4-FFF2-40B4-BE49-F238E27FC236}">
                <a16:creationId xmlns:a16="http://schemas.microsoft.com/office/drawing/2014/main" id="{3D0183C7-3337-4A57-B2C3-62AB607B8399}"/>
              </a:ext>
            </a:extLst>
          </p:cNvPr>
          <p:cNvSpPr txBox="1"/>
          <p:nvPr/>
        </p:nvSpPr>
        <p:spPr>
          <a:xfrm>
            <a:off x="1400174" y="963103"/>
            <a:ext cx="9391651" cy="6370975"/>
          </a:xfrm>
          <a:prstGeom prst="rect">
            <a:avLst/>
          </a:prstGeom>
          <a:noFill/>
        </p:spPr>
        <p:txBody>
          <a:bodyPr wrap="square" rtlCol="0">
            <a:spAutoFit/>
          </a:bodyPr>
          <a:lstStyle/>
          <a:p>
            <a:r>
              <a:rPr lang="en-GB" sz="2400" dirty="0"/>
              <a:t>7:30 – 8:50 Breakfast club in the hall</a:t>
            </a:r>
          </a:p>
          <a:p>
            <a:r>
              <a:rPr lang="en-GB" sz="2400" dirty="0"/>
              <a:t>8.50 Gates are opened and staff on duty to greet the children</a:t>
            </a:r>
          </a:p>
          <a:p>
            <a:r>
              <a:rPr lang="en-GB" sz="2400" dirty="0"/>
              <a:t>9:00 – 9:10 Registration</a:t>
            </a:r>
          </a:p>
          <a:p>
            <a:r>
              <a:rPr lang="en-GB" sz="2400" dirty="0"/>
              <a:t>9:10 – 9:30  Phonics</a:t>
            </a:r>
          </a:p>
          <a:p>
            <a:r>
              <a:rPr lang="en-GB" sz="2400" dirty="0"/>
              <a:t>9:30 – 10:40 Lesson 1 English</a:t>
            </a:r>
          </a:p>
          <a:p>
            <a:r>
              <a:rPr lang="en-GB" sz="2400" dirty="0"/>
              <a:t>10:40 – 11:00 Playtime</a:t>
            </a:r>
          </a:p>
          <a:p>
            <a:r>
              <a:rPr lang="en-GB" sz="2400" dirty="0"/>
              <a:t>11:00 – 12:00/10 Lesson 2 Maths</a:t>
            </a:r>
          </a:p>
          <a:p>
            <a:r>
              <a:rPr lang="en-GB" sz="2400" dirty="0"/>
              <a:t>12:00 – 1:00 Lunch time</a:t>
            </a:r>
          </a:p>
          <a:p>
            <a:r>
              <a:rPr lang="en-GB" sz="2400" dirty="0"/>
              <a:t>1:00 – 1.30 Assembly (Mon, Wed, Fri)</a:t>
            </a:r>
          </a:p>
          <a:p>
            <a:r>
              <a:rPr lang="en-GB" sz="2400" dirty="0"/>
              <a:t>1:10 – 3:20 Lesson – (Art, History, Geography, PE, French etc)</a:t>
            </a:r>
          </a:p>
          <a:p>
            <a:r>
              <a:rPr lang="en-GB" sz="2400" u="sng" dirty="0"/>
              <a:t>Playtime </a:t>
            </a:r>
          </a:p>
          <a:p>
            <a:r>
              <a:rPr lang="en-GB" sz="2400" dirty="0"/>
              <a:t>Children in KS1 are offered a piece of fruit at morning playtime; this is provided free of charge. Children may bring a snack for morning break (healthy snack) </a:t>
            </a:r>
          </a:p>
          <a:p>
            <a:r>
              <a:rPr lang="en-GB" sz="2400" dirty="0"/>
              <a:t>Each child needs a water bottle.  </a:t>
            </a:r>
          </a:p>
          <a:p>
            <a:r>
              <a:rPr lang="en-GB" sz="2400" dirty="0"/>
              <a:t>Children in KS1 also have a free dinner. </a:t>
            </a:r>
          </a:p>
          <a:p>
            <a:endParaRPr lang="en-GB" sz="2400" dirty="0"/>
          </a:p>
        </p:txBody>
      </p:sp>
    </p:spTree>
    <p:extLst>
      <p:ext uri="{BB962C8B-B14F-4D97-AF65-F5344CB8AC3E}">
        <p14:creationId xmlns:p14="http://schemas.microsoft.com/office/powerpoint/2010/main" val="31794335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AB00-1C5C-4EB0-B93F-C03AB7A9BC6F}"/>
              </a:ext>
            </a:extLst>
          </p:cNvPr>
          <p:cNvSpPr>
            <a:spLocks noGrp="1"/>
          </p:cNvSpPr>
          <p:nvPr>
            <p:ph type="title"/>
          </p:nvPr>
        </p:nvSpPr>
        <p:spPr>
          <a:xfrm>
            <a:off x="246638" y="130999"/>
            <a:ext cx="5849362" cy="832104"/>
          </a:xfrm>
        </p:spPr>
        <p:txBody>
          <a:bodyPr>
            <a:normAutofit/>
          </a:bodyPr>
          <a:lstStyle/>
          <a:p>
            <a:r>
              <a:rPr lang="en-US" sz="4000" dirty="0"/>
              <a:t>The school day  </a:t>
            </a:r>
          </a:p>
        </p:txBody>
      </p:sp>
      <p:sp>
        <p:nvSpPr>
          <p:cNvPr id="4" name="Slide Number Placeholder 3">
            <a:extLst>
              <a:ext uri="{FF2B5EF4-FFF2-40B4-BE49-F238E27FC236}">
                <a16:creationId xmlns:a16="http://schemas.microsoft.com/office/drawing/2014/main" id="{1D6158BA-8D0B-4C52-9952-51D361C7F3ED}"/>
              </a:ext>
            </a:extLst>
          </p:cNvPr>
          <p:cNvSpPr>
            <a:spLocks noGrp="1"/>
          </p:cNvSpPr>
          <p:nvPr>
            <p:ph type="sldNum" sz="quarter" idx="12"/>
          </p:nvPr>
        </p:nvSpPr>
        <p:spPr/>
        <p:txBody>
          <a:bodyPr/>
          <a:lstStyle/>
          <a:p>
            <a:fld id="{98C0CDE5-970C-4CC4-BF43-0DA127E73E82}" type="slidenum">
              <a:rPr lang="en-US" smtClean="0"/>
              <a:t>9</a:t>
            </a:fld>
            <a:endParaRPr lang="en-US" dirty="0"/>
          </a:p>
        </p:txBody>
      </p:sp>
      <p:sp>
        <p:nvSpPr>
          <p:cNvPr id="6" name="TextBox 5">
            <a:extLst>
              <a:ext uri="{FF2B5EF4-FFF2-40B4-BE49-F238E27FC236}">
                <a16:creationId xmlns:a16="http://schemas.microsoft.com/office/drawing/2014/main" id="{3D0183C7-3337-4A57-B2C3-62AB607B8399}"/>
              </a:ext>
            </a:extLst>
          </p:cNvPr>
          <p:cNvSpPr txBox="1"/>
          <p:nvPr/>
        </p:nvSpPr>
        <p:spPr>
          <a:xfrm>
            <a:off x="1457324" y="1020253"/>
            <a:ext cx="9391651" cy="6001643"/>
          </a:xfrm>
          <a:prstGeom prst="rect">
            <a:avLst/>
          </a:prstGeom>
          <a:noFill/>
        </p:spPr>
        <p:txBody>
          <a:bodyPr wrap="square" rtlCol="0">
            <a:spAutoFit/>
          </a:bodyPr>
          <a:lstStyle/>
          <a:p>
            <a:r>
              <a:rPr lang="en-GB" sz="2400" u="sng" dirty="0"/>
              <a:t>Lunch Times</a:t>
            </a:r>
          </a:p>
          <a:p>
            <a:r>
              <a:rPr lang="en-GB" sz="2400" dirty="0"/>
              <a:t>Children can have a school lunch or they may bring a packed lunch. School lunches are free for all of KS1 and are freshly prepared on the school site. </a:t>
            </a:r>
          </a:p>
          <a:p>
            <a:r>
              <a:rPr lang="en-GB" sz="2400" dirty="0"/>
              <a:t>We often have themed lunch days which the children enjoy!</a:t>
            </a:r>
          </a:p>
          <a:p>
            <a:r>
              <a:rPr lang="en-GB" sz="2400" dirty="0"/>
              <a:t>If your child has a packed lunch, then because we are a healthy school we try to encourage a healthy packed lunch, so no sweets or chocolate bars or fizzy drinks. </a:t>
            </a:r>
          </a:p>
          <a:p>
            <a:endParaRPr lang="en-GB" sz="2400" dirty="0"/>
          </a:p>
          <a:p>
            <a:r>
              <a:rPr lang="en-GB" sz="2400" u="sng" dirty="0"/>
              <a:t>End of the day</a:t>
            </a:r>
          </a:p>
          <a:p>
            <a:r>
              <a:rPr lang="en-GB" sz="2400" dirty="0"/>
              <a:t>Class 1 – Children collected from the playground</a:t>
            </a:r>
          </a:p>
          <a:p>
            <a:r>
              <a:rPr lang="en-GB" sz="2400" dirty="0"/>
              <a:t>Class 2 – Children come out from the side door and collected outside the classroom</a:t>
            </a:r>
          </a:p>
          <a:p>
            <a:r>
              <a:rPr lang="en-GB" sz="2400" dirty="0"/>
              <a:t>Class 3 – Children collected from the playground</a:t>
            </a:r>
          </a:p>
          <a:p>
            <a:endParaRPr lang="en-GB" sz="2400" dirty="0"/>
          </a:p>
          <a:p>
            <a:endParaRPr lang="en-GB" sz="2400" dirty="0"/>
          </a:p>
        </p:txBody>
      </p:sp>
    </p:spTree>
    <p:extLst>
      <p:ext uri="{BB962C8B-B14F-4D97-AF65-F5344CB8AC3E}">
        <p14:creationId xmlns:p14="http://schemas.microsoft.com/office/powerpoint/2010/main" val="445442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p:txBody>
          <a:bodyPr>
            <a:normAutofit/>
          </a:bodyPr>
          <a:lstStyle/>
          <a:p>
            <a:r>
              <a:rPr lang="en-US" sz="3200" dirty="0"/>
              <a:t>Partnerships</a:t>
            </a:r>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idx="2"/>
          </p:nvPr>
        </p:nvSpPr>
        <p:spPr>
          <a:xfrm>
            <a:off x="504494" y="1943101"/>
            <a:ext cx="3055579" cy="4602800"/>
          </a:xfrm>
        </p:spPr>
        <p:txBody>
          <a:bodyPr>
            <a:normAutofit fontScale="85000" lnSpcReduction="10000"/>
          </a:bodyPr>
          <a:lstStyle/>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Unity </a:t>
            </a:r>
          </a:p>
          <a:p>
            <a:pPr marL="342900" indent="-342900">
              <a:buFont typeface="Arial" panose="020B0604020202020204" pitchFamily="34" charset="0"/>
              <a:buChar char="•"/>
            </a:pPr>
            <a:r>
              <a:rPr lang="en-US" dirty="0"/>
              <a:t>Small schools Network</a:t>
            </a:r>
          </a:p>
          <a:p>
            <a:pPr marL="342900" indent="-342900">
              <a:buFont typeface="Arial" panose="020B0604020202020204" pitchFamily="34" charset="0"/>
              <a:buChar char="•"/>
            </a:pPr>
            <a:r>
              <a:rPr lang="en-US" dirty="0"/>
              <a:t>Ashby Collaborative Group</a:t>
            </a:r>
          </a:p>
          <a:p>
            <a:pPr marL="342900" indent="-342900">
              <a:buFont typeface="Arial" panose="020B0604020202020204" pitchFamily="34" charset="0"/>
              <a:buChar char="•"/>
            </a:pPr>
            <a:r>
              <a:rPr lang="en-US" dirty="0"/>
              <a:t>FWTSA</a:t>
            </a:r>
          </a:p>
          <a:p>
            <a:pPr marL="342900" indent="-342900">
              <a:buFont typeface="Arial" panose="020B0604020202020204" pitchFamily="34" charset="0"/>
              <a:buChar char="•"/>
            </a:pPr>
            <a:r>
              <a:rPr lang="en-US" dirty="0"/>
              <a:t>Leicestershire and Rutland Teaching School Hub. </a:t>
            </a:r>
          </a:p>
          <a:p>
            <a:pPr marL="342900" indent="-342900">
              <a:buFont typeface="Arial" panose="020B0604020202020204" pitchFamily="34" charset="0"/>
              <a:buChar char="•"/>
            </a:pPr>
            <a:r>
              <a:rPr lang="en-US" dirty="0"/>
              <a:t>Local schools</a:t>
            </a:r>
          </a:p>
          <a:p>
            <a:pPr marL="342900" indent="-342900">
              <a:buFont typeface="Arial" panose="020B0604020202020204" pitchFamily="34" charset="0"/>
              <a:buChar char="•"/>
            </a:pPr>
            <a:r>
              <a:rPr lang="en-US" dirty="0"/>
              <a:t>NWLSSP</a:t>
            </a:r>
          </a:p>
          <a:p>
            <a:pPr marL="342900" indent="-342900">
              <a:buFont typeface="Arial" panose="020B0604020202020204" pitchFamily="34" charset="0"/>
              <a:buChar char="•"/>
            </a:pPr>
            <a:r>
              <a:rPr lang="en-US" dirty="0"/>
              <a:t>Youth sports trust</a:t>
            </a:r>
          </a:p>
          <a:p>
            <a:pPr marL="342900" indent="-342900">
              <a:buFont typeface="Arial" panose="020B0604020202020204" pitchFamily="34" charset="0"/>
              <a:buChar char="•"/>
            </a:pPr>
            <a:r>
              <a:rPr lang="en-US" dirty="0"/>
              <a:t>Church</a:t>
            </a:r>
          </a:p>
          <a:p>
            <a:pPr marL="342900" indent="-342900">
              <a:buFont typeface="Arial" panose="020B0604020202020204" pitchFamily="34" charset="0"/>
              <a:buChar char="•"/>
            </a:pPr>
            <a:r>
              <a:rPr lang="en-US" dirty="0"/>
              <a:t>Local Pub</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p:txBody>
      </p:sp>
      <p:pic>
        <p:nvPicPr>
          <p:cNvPr id="9" name="Picture Placeholder 8">
            <a:extLst>
              <a:ext uri="{FF2B5EF4-FFF2-40B4-BE49-F238E27FC236}">
                <a16:creationId xmlns:a16="http://schemas.microsoft.com/office/drawing/2014/main" id="{71721CA4-A4DE-4064-A8E6-96148525225A}"/>
              </a:ext>
            </a:extLst>
          </p:cNvPr>
          <p:cNvPicPr>
            <a:picLocks noGrp="1" noChangeAspect="1"/>
          </p:cNvPicPr>
          <p:nvPr>
            <p:ph type="pic" sz="quarter" idx="1"/>
          </p:nvPr>
        </p:nvPicPr>
        <p:blipFill>
          <a:blip r:embed="rId2">
            <a:extLst>
              <a:ext uri="{28A0092B-C50C-407E-A947-70E740481C1C}">
                <a14:useLocalDpi xmlns:a14="http://schemas.microsoft.com/office/drawing/2010/main" val="0"/>
              </a:ext>
            </a:extLst>
          </a:blip>
          <a:stretch>
            <a:fillRect/>
          </a:stretch>
        </p:blipFill>
        <p:spPr>
          <a:xfrm rot="5400000">
            <a:off x="5108653" y="719483"/>
            <a:ext cx="5685664" cy="4246699"/>
          </a:xfrm>
        </p:spPr>
      </p:pic>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en-US" smtClean="0"/>
              <a:pPr/>
              <a:t>10</a:t>
            </a:fld>
            <a:endParaRPr lang="en-US" dirty="0"/>
          </a:p>
        </p:txBody>
      </p:sp>
    </p:spTree>
    <p:extLst>
      <p:ext uri="{BB962C8B-B14F-4D97-AF65-F5344CB8AC3E}">
        <p14:creationId xmlns:p14="http://schemas.microsoft.com/office/powerpoint/2010/main" val="13295509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120728" y="885764"/>
            <a:ext cx="4590681" cy="1348148"/>
          </a:xfrm>
        </p:spPr>
        <p:txBody>
          <a:bodyPr>
            <a:normAutofit/>
          </a:bodyPr>
          <a:lstStyle/>
          <a:p>
            <a:r>
              <a:rPr lang="en-US" sz="2800" dirty="0"/>
              <a:t>Working with parents and families</a:t>
            </a:r>
          </a:p>
        </p:txBody>
      </p:sp>
      <p:sp>
        <p:nvSpPr>
          <p:cNvPr id="5" name="Text Placeholder 4">
            <a:extLst>
              <a:ext uri="{FF2B5EF4-FFF2-40B4-BE49-F238E27FC236}">
                <a16:creationId xmlns:a16="http://schemas.microsoft.com/office/drawing/2014/main" id="{47F58CBE-13EA-4F05-A482-DB6F4B95ACB2}"/>
              </a:ext>
            </a:extLst>
          </p:cNvPr>
          <p:cNvSpPr>
            <a:spLocks noGrp="1"/>
          </p:cNvSpPr>
          <p:nvPr>
            <p:ph type="body" idx="1"/>
          </p:nvPr>
        </p:nvSpPr>
        <p:spPr>
          <a:xfrm>
            <a:off x="238125" y="2171700"/>
            <a:ext cx="4474152" cy="4139249"/>
          </a:xfrm>
        </p:spPr>
        <p:txBody>
          <a:bodyPr tIns="180000" bIns="108000">
            <a:normAutofit fontScale="62500" lnSpcReduction="20000"/>
          </a:bodyPr>
          <a:lstStyle/>
          <a:p>
            <a:pPr marL="457200" indent="-457200">
              <a:buFont typeface="Arial" panose="020B0604020202020204" pitchFamily="34" charset="0"/>
              <a:buChar char="•"/>
            </a:pPr>
            <a:endParaRPr lang="en-US" sz="3200" dirty="0"/>
          </a:p>
          <a:p>
            <a:pPr marL="457200" indent="-457200">
              <a:buFont typeface="Arial" panose="020B0604020202020204" pitchFamily="34" charset="0"/>
              <a:buChar char="•"/>
            </a:pPr>
            <a:r>
              <a:rPr lang="en-US" sz="3200" dirty="0"/>
              <a:t>Monthly newsletter</a:t>
            </a:r>
          </a:p>
          <a:p>
            <a:pPr marL="457200" indent="-457200">
              <a:buFont typeface="Arial" panose="020B0604020202020204" pitchFamily="34" charset="0"/>
              <a:buChar char="•"/>
            </a:pPr>
            <a:r>
              <a:rPr lang="en-US" sz="3200" dirty="0"/>
              <a:t>Do-Jo (Rewards)</a:t>
            </a:r>
          </a:p>
          <a:p>
            <a:pPr marL="457200" indent="-457200">
              <a:buFont typeface="Arial" panose="020B0604020202020204" pitchFamily="34" charset="0"/>
              <a:buChar char="•"/>
            </a:pPr>
            <a:r>
              <a:rPr lang="en-US" sz="3200" dirty="0" err="1"/>
              <a:t>Weduc</a:t>
            </a:r>
            <a:r>
              <a:rPr lang="en-US" sz="3200" dirty="0"/>
              <a:t> App</a:t>
            </a:r>
          </a:p>
          <a:p>
            <a:pPr marL="457200" indent="-457200">
              <a:buFont typeface="Arial" panose="020B0604020202020204" pitchFamily="34" charset="0"/>
              <a:buChar char="•"/>
            </a:pPr>
            <a:r>
              <a:rPr lang="en-US" sz="3200" dirty="0"/>
              <a:t>Facebook / twitter </a:t>
            </a:r>
          </a:p>
          <a:p>
            <a:pPr marL="457200" indent="-457200">
              <a:buFont typeface="Arial" panose="020B0604020202020204" pitchFamily="34" charset="0"/>
              <a:buChar char="•"/>
            </a:pPr>
            <a:r>
              <a:rPr lang="en-US" sz="3200" dirty="0"/>
              <a:t>Email</a:t>
            </a:r>
          </a:p>
          <a:p>
            <a:pPr marL="457200" indent="-457200">
              <a:buFont typeface="Arial" panose="020B0604020202020204" pitchFamily="34" charset="0"/>
              <a:buChar char="•"/>
            </a:pPr>
            <a:r>
              <a:rPr lang="en-US" sz="3200" dirty="0"/>
              <a:t>Text Service</a:t>
            </a:r>
          </a:p>
          <a:p>
            <a:pPr marL="457200" indent="-457200">
              <a:buFont typeface="Arial" panose="020B0604020202020204" pitchFamily="34" charset="0"/>
              <a:buChar char="•"/>
            </a:pPr>
            <a:r>
              <a:rPr lang="en-US" sz="3200" dirty="0"/>
              <a:t>Parent noticeboard</a:t>
            </a:r>
          </a:p>
          <a:p>
            <a:pPr marL="457200" indent="-457200">
              <a:buFont typeface="Arial" panose="020B0604020202020204" pitchFamily="34" charset="0"/>
              <a:buChar char="•"/>
            </a:pPr>
            <a:r>
              <a:rPr lang="en-US" sz="3200" dirty="0"/>
              <a:t>Website</a:t>
            </a:r>
          </a:p>
          <a:p>
            <a:pPr marL="457200" indent="-457200">
              <a:buFont typeface="Arial" panose="020B0604020202020204" pitchFamily="34" charset="0"/>
              <a:buChar char="•"/>
            </a:pPr>
            <a:r>
              <a:rPr lang="en-US" sz="3200" dirty="0"/>
              <a:t>PTFA</a:t>
            </a:r>
          </a:p>
          <a:p>
            <a:pPr marL="457200" indent="-457200">
              <a:buFont typeface="Arial" panose="020B0604020202020204" pitchFamily="34" charset="0"/>
              <a:buChar char="•"/>
            </a:pPr>
            <a:r>
              <a:rPr lang="en-US" sz="3200" dirty="0"/>
              <a:t>Governors </a:t>
            </a:r>
          </a:p>
          <a:p>
            <a:pPr marL="457200" indent="-457200" algn="ctr">
              <a:buFont typeface="Arial" panose="020B0604020202020204" pitchFamily="34" charset="0"/>
              <a:buChar char="•"/>
            </a:pPr>
            <a:endParaRPr lang="en-US" sz="3200" dirty="0"/>
          </a:p>
        </p:txBody>
      </p:sp>
      <p:sp>
        <p:nvSpPr>
          <p:cNvPr id="2" name="Footer Placeholder 1">
            <a:extLst>
              <a:ext uri="{FF2B5EF4-FFF2-40B4-BE49-F238E27FC236}">
                <a16:creationId xmlns:a16="http://schemas.microsoft.com/office/drawing/2014/main" id="{9E4DFBAD-6226-4D42-9E5F-E317F2B65C9E}"/>
              </a:ext>
            </a:extLst>
          </p:cNvPr>
          <p:cNvSpPr>
            <a:spLocks noGrp="1"/>
          </p:cNvSpPr>
          <p:nvPr>
            <p:ph type="ftr" sz="quarter" idx="11"/>
          </p:nvPr>
        </p:nvSpPr>
        <p:spPr>
          <a:xfrm>
            <a:off x="5664200" y="933450"/>
            <a:ext cx="5725036" cy="5105400"/>
          </a:xfrm>
        </p:spPr>
        <p:txBody>
          <a:bodyPr/>
          <a:lstStyle/>
          <a:p>
            <a:endParaRPr lang="en-US" sz="2400" dirty="0"/>
          </a:p>
          <a:p>
            <a:r>
              <a:rPr lang="en-US" sz="2400" dirty="0"/>
              <a:t>Here at Worthington Primary School we are exceptionally proud of the strong and positive partnership we have with parents and </a:t>
            </a:r>
            <a:r>
              <a:rPr lang="en-US" sz="2400" dirty="0" err="1"/>
              <a:t>carers</a:t>
            </a:r>
            <a:r>
              <a:rPr lang="en-US" sz="2400" dirty="0"/>
              <a:t> and believe whole heartedly that education is most effective when such a relationship exists. </a:t>
            </a:r>
          </a:p>
          <a:p>
            <a:r>
              <a:rPr lang="en-US" sz="2400" dirty="0"/>
              <a:t>We operate an open door policy and parents are always welcome to discuss any issues with myself, or the class teacher. </a:t>
            </a:r>
          </a:p>
          <a:p>
            <a:r>
              <a:rPr lang="en-US" sz="2400" dirty="0"/>
              <a:t>Each ½ term the children will receive a ‘curriculum letter’ which outlines the topics and the learning for each subject. </a:t>
            </a:r>
          </a:p>
          <a:p>
            <a:endParaRPr lang="en-US" sz="2400" dirty="0"/>
          </a:p>
          <a:p>
            <a:endParaRPr lang="en-US"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en-US" smtClean="0"/>
              <a:t>11</a:t>
            </a:fld>
            <a:endParaRPr lang="en-US" dirty="0"/>
          </a:p>
        </p:txBody>
      </p:sp>
    </p:spTree>
    <p:extLst>
      <p:ext uri="{BB962C8B-B14F-4D97-AF65-F5344CB8AC3E}">
        <p14:creationId xmlns:p14="http://schemas.microsoft.com/office/powerpoint/2010/main" val="29623174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360000">
            <a:off x="233767" y="1017083"/>
            <a:ext cx="4757976" cy="894968"/>
          </a:xfrm>
        </p:spPr>
        <p:txBody>
          <a:bodyPr>
            <a:normAutofit fontScale="90000"/>
          </a:bodyPr>
          <a:lstStyle/>
          <a:p>
            <a:pPr algn="ctr"/>
            <a:r>
              <a:rPr lang="en-US" dirty="0"/>
              <a:t>Our Curriculum and beyond</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00025" y="2266951"/>
            <a:ext cx="5133975" cy="4333874"/>
          </a:xfrm>
        </p:spPr>
        <p:txBody>
          <a:bodyPr>
            <a:normAutofit fontScale="92500" lnSpcReduction="20000"/>
          </a:bodyPr>
          <a:lstStyle/>
          <a:p>
            <a:pPr marL="0" indent="0">
              <a:buNone/>
            </a:pPr>
            <a:r>
              <a:rPr lang="en-US" sz="2200" dirty="0"/>
              <a:t>Worthington Primary School provides a full, broad, balanced and creative curriculum which offers a wide range of opportunities to all pupils so they may develop to their full potential. </a:t>
            </a:r>
          </a:p>
          <a:p>
            <a:pPr marL="0" indent="0">
              <a:buNone/>
            </a:pPr>
            <a:r>
              <a:rPr lang="en-US" sz="2200" dirty="0"/>
              <a:t>Children acquire skills through activities which are imaginative, creative, stimulating, varied and enjoyable set in an atmosphere of industry and purposefulness. </a:t>
            </a:r>
          </a:p>
          <a:p>
            <a:pPr marL="0" indent="0">
              <a:buNone/>
            </a:pPr>
            <a:r>
              <a:rPr lang="en-US" sz="2200" dirty="0"/>
              <a:t>It is carefully planned to ensure progressive coverage of all subjects and the skills needed to succeed in that subject. We have a creative curriculum with lessons and series of lessons which are thematic as well as subject approaches as considered relevant, these themes are whole school and sometimes begin with a ‘hook’/ exciting stimuli such as a visit or visitor or event. </a:t>
            </a:r>
          </a:p>
          <a:p>
            <a:pPr marL="0" indent="0">
              <a:buNone/>
            </a:pPr>
            <a:endParaRPr lang="en-US" sz="2000" dirty="0"/>
          </a:p>
          <a:p>
            <a:pPr marL="0" indent="0">
              <a:buNone/>
            </a:pPr>
            <a:endParaRPr lang="en-US" dirty="0"/>
          </a:p>
        </p:txBody>
      </p:sp>
      <p:pic>
        <p:nvPicPr>
          <p:cNvPr id="17" name="Picture Placeholder 16">
            <a:extLst>
              <a:ext uri="{FF2B5EF4-FFF2-40B4-BE49-F238E27FC236}">
                <a16:creationId xmlns:a16="http://schemas.microsoft.com/office/drawing/2014/main" id="{C8B885F2-2AC2-46A9-9D9B-71123D1A1F6B}"/>
              </a:ext>
            </a:extLst>
          </p:cNvPr>
          <p:cNvPicPr>
            <a:picLocks noGrp="1" noChangeAspect="1"/>
          </p:cNvPicPr>
          <p:nvPr>
            <p:ph type="pic" sz="quarter" idx="14"/>
          </p:nvPr>
        </p:nvPicPr>
        <p:blipFill>
          <a:blip r:embed="rId2">
            <a:extLst>
              <a:ext uri="{28A0092B-C50C-407E-A947-70E740481C1C}">
                <a14:useLocalDpi xmlns:a14="http://schemas.microsoft.com/office/drawing/2010/main" val="0"/>
              </a:ext>
            </a:extLst>
          </a:blip>
          <a:stretch>
            <a:fillRect/>
          </a:stretch>
        </p:blipFill>
        <p:spPr>
          <a:xfrm rot="5096014">
            <a:off x="6384187" y="1209860"/>
            <a:ext cx="4647699" cy="3471429"/>
          </a:xfrm>
        </p:spPr>
      </p:pic>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p:txBody>
          <a:bodyPr/>
          <a:lstStyle/>
          <a:p>
            <a:fld id="{98C0CDE5-970C-4CC4-BF43-0DA127E73E82}" type="slidenum">
              <a:rPr lang="en-US" smtClean="0"/>
              <a:pPr/>
              <a:t>12</a:t>
            </a:fld>
            <a:endParaRPr lang="en-US" dirty="0"/>
          </a:p>
        </p:txBody>
      </p:sp>
    </p:spTree>
    <p:extLst>
      <p:ext uri="{BB962C8B-B14F-4D97-AF65-F5344CB8AC3E}">
        <p14:creationId xmlns:p14="http://schemas.microsoft.com/office/powerpoint/2010/main" val="1980114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111025" y="864040"/>
            <a:ext cx="5008438" cy="1061509"/>
          </a:xfrm>
        </p:spPr>
        <p:txBody>
          <a:bodyPr>
            <a:normAutofit fontScale="90000"/>
          </a:bodyPr>
          <a:lstStyle/>
          <a:p>
            <a:pPr algn="ctr"/>
            <a:r>
              <a:rPr lang="en-US" dirty="0"/>
              <a:t>The Foundation Stage</a:t>
            </a:r>
          </a:p>
        </p:txBody>
      </p:sp>
      <p:sp>
        <p:nvSpPr>
          <p:cNvPr id="5" name="Text Placeholder 4">
            <a:extLst>
              <a:ext uri="{FF2B5EF4-FFF2-40B4-BE49-F238E27FC236}">
                <a16:creationId xmlns:a16="http://schemas.microsoft.com/office/drawing/2014/main" id="{47F58CBE-13EA-4F05-A482-DB6F4B95ACB2}"/>
              </a:ext>
            </a:extLst>
          </p:cNvPr>
          <p:cNvSpPr>
            <a:spLocks noGrp="1"/>
          </p:cNvSpPr>
          <p:nvPr>
            <p:ph type="body" idx="1"/>
          </p:nvPr>
        </p:nvSpPr>
        <p:spPr>
          <a:xfrm>
            <a:off x="238125" y="2578608"/>
            <a:ext cx="4474152" cy="1700784"/>
          </a:xfrm>
        </p:spPr>
        <p:txBody>
          <a:bodyPr tIns="180000" bIns="108000">
            <a:normAutofit/>
          </a:bodyPr>
          <a:lstStyle/>
          <a:p>
            <a:pPr algn="ctr"/>
            <a:r>
              <a:rPr lang="en-US" sz="3200" dirty="0"/>
              <a:t>Reception Year </a:t>
            </a:r>
          </a:p>
        </p:txBody>
      </p:sp>
      <p:sp>
        <p:nvSpPr>
          <p:cNvPr id="2" name="Footer Placeholder 1">
            <a:extLst>
              <a:ext uri="{FF2B5EF4-FFF2-40B4-BE49-F238E27FC236}">
                <a16:creationId xmlns:a16="http://schemas.microsoft.com/office/drawing/2014/main" id="{9E4DFBAD-6226-4D42-9E5F-E317F2B65C9E}"/>
              </a:ext>
            </a:extLst>
          </p:cNvPr>
          <p:cNvSpPr>
            <a:spLocks noGrp="1"/>
          </p:cNvSpPr>
          <p:nvPr>
            <p:ph type="ftr" sz="quarter" idx="11"/>
          </p:nvPr>
        </p:nvSpPr>
        <p:spPr>
          <a:xfrm>
            <a:off x="5057776" y="276225"/>
            <a:ext cx="7064960" cy="6124575"/>
          </a:xfrm>
        </p:spPr>
        <p:txBody>
          <a:bodyPr/>
          <a:lstStyle/>
          <a:p>
            <a:r>
              <a:rPr lang="en-US" sz="2400" dirty="0"/>
              <a:t>The Foundation Stage is the name that covers the period of time from age 3 to the end of the reception year. </a:t>
            </a:r>
          </a:p>
          <a:p>
            <a:r>
              <a:rPr lang="en-US" sz="2400" dirty="0"/>
              <a:t>New Curriculum – EYFS Reforms</a:t>
            </a:r>
          </a:p>
          <a:p>
            <a:r>
              <a:rPr lang="en-US" sz="2400" u="sng" dirty="0"/>
              <a:t>Prime Areas</a:t>
            </a:r>
          </a:p>
          <a:p>
            <a:r>
              <a:rPr lang="en-US" sz="2400" dirty="0"/>
              <a:t>Personal social and emotional Development</a:t>
            </a:r>
          </a:p>
          <a:p>
            <a:r>
              <a:rPr lang="en-US" sz="2400" dirty="0"/>
              <a:t>Communication and Language</a:t>
            </a:r>
          </a:p>
          <a:p>
            <a:r>
              <a:rPr lang="en-US" sz="2400" dirty="0"/>
              <a:t>Physical Development</a:t>
            </a:r>
          </a:p>
          <a:p>
            <a:r>
              <a:rPr lang="en-US" sz="2400" dirty="0"/>
              <a:t>Then there are 4 </a:t>
            </a:r>
            <a:r>
              <a:rPr lang="en-US" sz="2400" u="sng" dirty="0"/>
              <a:t>Specific Areas;</a:t>
            </a:r>
          </a:p>
          <a:p>
            <a:r>
              <a:rPr lang="en-US" sz="2400" dirty="0"/>
              <a:t>Literacy</a:t>
            </a:r>
          </a:p>
          <a:p>
            <a:r>
              <a:rPr lang="en-US" sz="2400" dirty="0"/>
              <a:t>Mathematics</a:t>
            </a:r>
          </a:p>
          <a:p>
            <a:r>
              <a:rPr lang="en-US" sz="2400" dirty="0"/>
              <a:t>Understanding of the world</a:t>
            </a:r>
          </a:p>
          <a:p>
            <a:r>
              <a:rPr lang="en-US" sz="2400" dirty="0"/>
              <a:t>Expressive Arts and Design</a:t>
            </a:r>
          </a:p>
          <a:p>
            <a:endParaRPr lang="en-US" sz="2400" dirty="0"/>
          </a:p>
          <a:p>
            <a:r>
              <a:rPr lang="en-US" sz="2400" dirty="0"/>
              <a:t>(Long term Plan)</a:t>
            </a:r>
          </a:p>
          <a:p>
            <a:endParaRPr lang="en-US" dirty="0"/>
          </a:p>
          <a:p>
            <a:endParaRPr lang="en-US"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en-US" smtClean="0"/>
              <a:t>13</a:t>
            </a:fld>
            <a:endParaRPr lang="en-US" dirty="0"/>
          </a:p>
        </p:txBody>
      </p:sp>
    </p:spTree>
    <p:extLst>
      <p:ext uri="{BB962C8B-B14F-4D97-AF65-F5344CB8AC3E}">
        <p14:creationId xmlns:p14="http://schemas.microsoft.com/office/powerpoint/2010/main" val="1913012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111025" y="864040"/>
            <a:ext cx="5008438" cy="1061509"/>
          </a:xfrm>
        </p:spPr>
        <p:txBody>
          <a:bodyPr>
            <a:normAutofit/>
          </a:bodyPr>
          <a:lstStyle/>
          <a:p>
            <a:pPr algn="ctr"/>
            <a:r>
              <a:rPr lang="en-US" sz="3600" dirty="0"/>
              <a:t>Key Stage 1 and 2</a:t>
            </a:r>
          </a:p>
        </p:txBody>
      </p:sp>
      <p:sp>
        <p:nvSpPr>
          <p:cNvPr id="2" name="Footer Placeholder 1">
            <a:extLst>
              <a:ext uri="{FF2B5EF4-FFF2-40B4-BE49-F238E27FC236}">
                <a16:creationId xmlns:a16="http://schemas.microsoft.com/office/drawing/2014/main" id="{9E4DFBAD-6226-4D42-9E5F-E317F2B65C9E}"/>
              </a:ext>
            </a:extLst>
          </p:cNvPr>
          <p:cNvSpPr>
            <a:spLocks noGrp="1"/>
          </p:cNvSpPr>
          <p:nvPr>
            <p:ph type="ftr" sz="quarter" idx="11"/>
          </p:nvPr>
        </p:nvSpPr>
        <p:spPr>
          <a:xfrm>
            <a:off x="5673725" y="1039134"/>
            <a:ext cx="5725036" cy="5361666"/>
          </a:xfrm>
        </p:spPr>
        <p:txBody>
          <a:bodyPr/>
          <a:lstStyle/>
          <a:p>
            <a:r>
              <a:rPr lang="en-US" sz="1800" dirty="0"/>
              <a:t>In Key Stage 1 and 2 the school follows the National Curriculum. We aim to deliver a broad, balanced, creative, inclusive and fun curriculum, incorporating the subjects outlined. </a:t>
            </a:r>
          </a:p>
          <a:p>
            <a:endParaRPr lang="en-US" sz="1800" dirty="0"/>
          </a:p>
          <a:p>
            <a:r>
              <a:rPr lang="en-US" sz="1800" u="sng" dirty="0"/>
              <a:t>Core Subjects</a:t>
            </a:r>
            <a:r>
              <a:rPr lang="en-US" sz="1800" dirty="0"/>
              <a:t>: English and Mathematics, Science, Information and Communication Technology (ICT) and Religious Education (RE)</a:t>
            </a:r>
          </a:p>
          <a:p>
            <a:endParaRPr lang="en-US" sz="1800" dirty="0"/>
          </a:p>
          <a:p>
            <a:r>
              <a:rPr lang="en-US" sz="1800" u="sng" dirty="0"/>
              <a:t>Other Subjects</a:t>
            </a:r>
            <a:r>
              <a:rPr lang="en-US" sz="1800" dirty="0"/>
              <a:t>: History, Geography, Art and Design, Music, Physical Education, Personal, Social and Health Education (PSHE) and Modern Foreign Languages (French) </a:t>
            </a:r>
          </a:p>
          <a:p>
            <a:endParaRPr lang="en-US" sz="1800" dirty="0"/>
          </a:p>
          <a:p>
            <a:r>
              <a:rPr lang="en-US" sz="1800" u="sng" dirty="0"/>
              <a:t>Enrichment Activities</a:t>
            </a:r>
            <a:r>
              <a:rPr lang="en-US" sz="1800" dirty="0"/>
              <a:t>: We are fortunate to be able to offer all of our children a variety of after school clubs and extra curricular activities – such as sports clubs, cooking, drama, ICT, Gardening Club </a:t>
            </a:r>
          </a:p>
          <a:p>
            <a:endParaRPr lang="en-US" sz="1800" dirty="0"/>
          </a:p>
          <a:p>
            <a:endParaRPr lang="en-US"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en-US" smtClean="0"/>
              <a:t>14</a:t>
            </a:fld>
            <a:endParaRPr lang="en-US" dirty="0"/>
          </a:p>
        </p:txBody>
      </p:sp>
    </p:spTree>
    <p:extLst>
      <p:ext uri="{BB962C8B-B14F-4D97-AF65-F5344CB8AC3E}">
        <p14:creationId xmlns:p14="http://schemas.microsoft.com/office/powerpoint/2010/main" val="147163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111025" y="864040"/>
            <a:ext cx="5008438" cy="1061509"/>
          </a:xfrm>
        </p:spPr>
        <p:txBody>
          <a:bodyPr>
            <a:normAutofit fontScale="90000"/>
          </a:bodyPr>
          <a:lstStyle/>
          <a:p>
            <a:pPr algn="ctr"/>
            <a:r>
              <a:rPr lang="en-US" sz="3600" dirty="0"/>
              <a:t>Special Educational Needs</a:t>
            </a:r>
          </a:p>
        </p:txBody>
      </p:sp>
      <p:sp>
        <p:nvSpPr>
          <p:cNvPr id="2" name="Footer Placeholder 1">
            <a:extLst>
              <a:ext uri="{FF2B5EF4-FFF2-40B4-BE49-F238E27FC236}">
                <a16:creationId xmlns:a16="http://schemas.microsoft.com/office/drawing/2014/main" id="{9E4DFBAD-6226-4D42-9E5F-E317F2B65C9E}"/>
              </a:ext>
            </a:extLst>
          </p:cNvPr>
          <p:cNvSpPr>
            <a:spLocks noGrp="1"/>
          </p:cNvSpPr>
          <p:nvPr>
            <p:ph type="ftr" sz="quarter" idx="11"/>
          </p:nvPr>
        </p:nvSpPr>
        <p:spPr>
          <a:xfrm>
            <a:off x="5257800" y="1496334"/>
            <a:ext cx="6331461" cy="5361666"/>
          </a:xfrm>
        </p:spPr>
        <p:txBody>
          <a:bodyPr/>
          <a:lstStyle/>
          <a:p>
            <a:r>
              <a:rPr lang="en-US" sz="1800" u="sng" dirty="0"/>
              <a:t>Special Educational Needs and Gifted and Talented</a:t>
            </a:r>
          </a:p>
          <a:p>
            <a:r>
              <a:rPr lang="en-US" sz="1800" b="0" dirty="0"/>
              <a:t>We endeavor to ensure that every pupil at our school </a:t>
            </a:r>
            <a:r>
              <a:rPr lang="en-US" sz="1800" b="0" dirty="0" err="1"/>
              <a:t>realises</a:t>
            </a:r>
            <a:r>
              <a:rPr lang="en-US" sz="1800" b="0" dirty="0"/>
              <a:t> their full potential and that all children are engaged and supported in learning that is challenging yet comfortable. </a:t>
            </a:r>
          </a:p>
          <a:p>
            <a:r>
              <a:rPr lang="en-US" sz="1800" b="0" dirty="0"/>
              <a:t>Appropriate support, is however given to pupils who have Special Educational Needs or a specific learning difficulty. Where necessary the class teacher will liaise with the school SENCO. The SENCO is also able to </a:t>
            </a:r>
            <a:r>
              <a:rPr lang="en-US" sz="1800" b="0" dirty="0" err="1"/>
              <a:t>utilise</a:t>
            </a:r>
            <a:r>
              <a:rPr lang="en-US" sz="1800" b="0" dirty="0"/>
              <a:t> the support and expertise of the local authority’s Special Educational Needs Support Services and Educational Psychologist. </a:t>
            </a:r>
          </a:p>
          <a:p>
            <a:r>
              <a:rPr lang="en-US" sz="1800" b="0" dirty="0"/>
              <a:t>We have the support of a Speech and Language therapist. We also offer help and support from a trained ELSA (Emotional Literacy Support Assistant) and Drawing and Talking. </a:t>
            </a:r>
          </a:p>
          <a:p>
            <a:r>
              <a:rPr lang="en-US" sz="1800" b="0" u="sng" dirty="0"/>
              <a:t>Gifted and Talented</a:t>
            </a:r>
          </a:p>
          <a:p>
            <a:r>
              <a:rPr lang="en-US" sz="1800" b="0" dirty="0"/>
              <a:t>We are also proactive in supporting and challenging pupils who are gifted and talented. We are able to provide them with learning tasks appropriate to their abilities and to work with other agencies such as Ivanhoe or Ashby school. </a:t>
            </a:r>
          </a:p>
          <a:p>
            <a:endParaRPr lang="en-US" sz="1800" b="0" dirty="0"/>
          </a:p>
          <a:p>
            <a:endParaRPr lang="en-US" sz="1800" b="0" dirty="0"/>
          </a:p>
          <a:p>
            <a:endParaRPr lang="en-US" sz="1800" u="sng" dirty="0"/>
          </a:p>
          <a:p>
            <a:r>
              <a:rPr lang="en-US" sz="1800" dirty="0"/>
              <a:t> </a:t>
            </a:r>
          </a:p>
          <a:p>
            <a:endParaRPr lang="en-US"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en-US" smtClean="0"/>
              <a:t>15</a:t>
            </a:fld>
            <a:endParaRPr lang="en-US" dirty="0"/>
          </a:p>
        </p:txBody>
      </p:sp>
    </p:spTree>
    <p:extLst>
      <p:ext uri="{BB962C8B-B14F-4D97-AF65-F5344CB8AC3E}">
        <p14:creationId xmlns:p14="http://schemas.microsoft.com/office/powerpoint/2010/main" val="20098940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111025" y="864040"/>
            <a:ext cx="5008438" cy="1061509"/>
          </a:xfrm>
        </p:spPr>
        <p:txBody>
          <a:bodyPr>
            <a:normAutofit/>
          </a:bodyPr>
          <a:lstStyle/>
          <a:p>
            <a:pPr algn="ctr"/>
            <a:r>
              <a:rPr lang="en-US" sz="3600" dirty="0"/>
              <a:t>Homework</a:t>
            </a:r>
          </a:p>
        </p:txBody>
      </p:sp>
      <p:sp>
        <p:nvSpPr>
          <p:cNvPr id="2" name="Footer Placeholder 1">
            <a:extLst>
              <a:ext uri="{FF2B5EF4-FFF2-40B4-BE49-F238E27FC236}">
                <a16:creationId xmlns:a16="http://schemas.microsoft.com/office/drawing/2014/main" id="{9E4DFBAD-6226-4D42-9E5F-E317F2B65C9E}"/>
              </a:ext>
            </a:extLst>
          </p:cNvPr>
          <p:cNvSpPr>
            <a:spLocks noGrp="1"/>
          </p:cNvSpPr>
          <p:nvPr>
            <p:ph type="ftr" sz="quarter" idx="11"/>
          </p:nvPr>
        </p:nvSpPr>
        <p:spPr>
          <a:xfrm>
            <a:off x="5153410" y="1206458"/>
            <a:ext cx="6331461" cy="5361666"/>
          </a:xfrm>
        </p:spPr>
        <p:txBody>
          <a:bodyPr/>
          <a:lstStyle/>
          <a:p>
            <a:r>
              <a:rPr lang="en-US" sz="2000" b="0" u="sng" dirty="0"/>
              <a:t>Homework</a:t>
            </a:r>
          </a:p>
          <a:p>
            <a:r>
              <a:rPr lang="en-US" sz="2000" b="0" dirty="0"/>
              <a:t>Homework is an essential part of pupils’ learning. As a school we really appreciate the help and support parents and families give to children and value the impact it has on their progress and development. </a:t>
            </a:r>
          </a:p>
          <a:p>
            <a:endParaRPr lang="en-US" sz="2000" b="0" dirty="0"/>
          </a:p>
          <a:p>
            <a:r>
              <a:rPr lang="en-US" sz="2000" b="0" dirty="0"/>
              <a:t>Homework tasks are set for all pupils which support and extend the learning taking place in the classroom and are appropriate to their needs and abilities. </a:t>
            </a:r>
          </a:p>
          <a:p>
            <a:endParaRPr lang="en-US" sz="2000" b="0" dirty="0"/>
          </a:p>
          <a:p>
            <a:r>
              <a:rPr lang="en-US" sz="2000" b="0" dirty="0"/>
              <a:t>Each class has a homework policy which outlines the homework expectations and timings. </a:t>
            </a:r>
          </a:p>
          <a:p>
            <a:endParaRPr lang="en-US" sz="2000" b="0" dirty="0"/>
          </a:p>
          <a:p>
            <a:r>
              <a:rPr lang="en-US" sz="2000" b="0" dirty="0"/>
              <a:t>Readings, spellings, times tables practice is so important!</a:t>
            </a:r>
          </a:p>
          <a:p>
            <a:endParaRPr lang="en-US" sz="2000" b="0" dirty="0"/>
          </a:p>
          <a:p>
            <a:r>
              <a:rPr lang="en-US" sz="2000" b="0" dirty="0"/>
              <a:t>Occasionally we ask children to undertake other topic, project or research based homework. </a:t>
            </a:r>
          </a:p>
          <a:p>
            <a:endParaRPr lang="en-US" sz="1800" b="0" dirty="0"/>
          </a:p>
          <a:p>
            <a:endParaRPr lang="en-US" sz="1800" u="sng" dirty="0"/>
          </a:p>
          <a:p>
            <a:r>
              <a:rPr lang="en-US" sz="1800" dirty="0"/>
              <a:t> </a:t>
            </a:r>
          </a:p>
          <a:p>
            <a:endParaRPr lang="en-US"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en-US" smtClean="0"/>
              <a:t>16</a:t>
            </a:fld>
            <a:endParaRPr lang="en-US" dirty="0"/>
          </a:p>
        </p:txBody>
      </p:sp>
    </p:spTree>
    <p:extLst>
      <p:ext uri="{BB962C8B-B14F-4D97-AF65-F5344CB8AC3E}">
        <p14:creationId xmlns:p14="http://schemas.microsoft.com/office/powerpoint/2010/main" val="40399175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2D9D162-C3F3-4DA6-ACF1-E33B89535E11}"/>
              </a:ext>
            </a:extLst>
          </p:cNvPr>
          <p:cNvSpPr>
            <a:spLocks noGrp="1"/>
          </p:cNvSpPr>
          <p:nvPr>
            <p:ph type="title"/>
          </p:nvPr>
        </p:nvSpPr>
        <p:spPr>
          <a:xfrm rot="-360000">
            <a:off x="-365773" y="889028"/>
            <a:ext cx="5486546" cy="1061509"/>
          </a:xfrm>
        </p:spPr>
        <p:txBody>
          <a:bodyPr>
            <a:normAutofit/>
          </a:bodyPr>
          <a:lstStyle/>
          <a:p>
            <a:pPr algn="ctr"/>
            <a:r>
              <a:rPr lang="en-US" sz="2800" dirty="0" err="1"/>
              <a:t>Behaviour</a:t>
            </a:r>
            <a:r>
              <a:rPr lang="en-US" sz="2800" dirty="0"/>
              <a:t> and Discipline</a:t>
            </a:r>
          </a:p>
        </p:txBody>
      </p:sp>
      <p:sp>
        <p:nvSpPr>
          <p:cNvPr id="2" name="Footer Placeholder 1">
            <a:extLst>
              <a:ext uri="{FF2B5EF4-FFF2-40B4-BE49-F238E27FC236}">
                <a16:creationId xmlns:a16="http://schemas.microsoft.com/office/drawing/2014/main" id="{9E4DFBAD-6226-4D42-9E5F-E317F2B65C9E}"/>
              </a:ext>
            </a:extLst>
          </p:cNvPr>
          <p:cNvSpPr>
            <a:spLocks noGrp="1"/>
          </p:cNvSpPr>
          <p:nvPr>
            <p:ph type="ftr" sz="quarter" idx="11"/>
          </p:nvPr>
        </p:nvSpPr>
        <p:spPr>
          <a:xfrm>
            <a:off x="5324860" y="1710505"/>
            <a:ext cx="6331461" cy="5361666"/>
          </a:xfrm>
        </p:spPr>
        <p:txBody>
          <a:bodyPr/>
          <a:lstStyle/>
          <a:p>
            <a:r>
              <a:rPr lang="en-US" b="0" dirty="0"/>
              <a:t>Promoting positive behavior is the responsibility of the whole school community. </a:t>
            </a:r>
          </a:p>
          <a:p>
            <a:r>
              <a:rPr lang="en-US" b="0" dirty="0"/>
              <a:t>We believe in positive </a:t>
            </a:r>
            <a:r>
              <a:rPr lang="en-US" b="0" dirty="0" err="1"/>
              <a:t>behaviour</a:t>
            </a:r>
            <a:r>
              <a:rPr lang="en-US" b="0" dirty="0"/>
              <a:t> management. We give positive recognition for good </a:t>
            </a:r>
            <a:r>
              <a:rPr lang="en-US" b="0" dirty="0" err="1"/>
              <a:t>behaviour</a:t>
            </a:r>
            <a:r>
              <a:rPr lang="en-US" b="0" dirty="0"/>
              <a:t> by reinforcing the desired </a:t>
            </a:r>
            <a:r>
              <a:rPr lang="en-US" b="0" dirty="0" err="1"/>
              <a:t>behaviour</a:t>
            </a:r>
            <a:r>
              <a:rPr lang="en-US" b="0" dirty="0"/>
              <a:t> using verbal and non verbal cues and Do-Jo points from our rewards system. </a:t>
            </a:r>
          </a:p>
          <a:p>
            <a:r>
              <a:rPr lang="en-US" b="0" dirty="0"/>
              <a:t>We celebrate our achievements and rewards in a weekly celebration assembly</a:t>
            </a:r>
          </a:p>
          <a:p>
            <a:endParaRPr lang="en-US" b="0" dirty="0"/>
          </a:p>
          <a:p>
            <a:r>
              <a:rPr lang="en-US" b="0" u="sng" dirty="0"/>
              <a:t>Do-Jo points: </a:t>
            </a:r>
            <a:r>
              <a:rPr lang="en-US" b="0" dirty="0"/>
              <a:t>awarded for lots of reasons, App on the phone. </a:t>
            </a:r>
          </a:p>
          <a:p>
            <a:endParaRPr lang="en-US" b="0" u="sng" dirty="0"/>
          </a:p>
          <a:p>
            <a:r>
              <a:rPr lang="en-US" b="0" u="sng" dirty="0"/>
              <a:t>Stickers</a:t>
            </a:r>
            <a:r>
              <a:rPr lang="en-US" b="0" dirty="0"/>
              <a:t>: lunchtime, headteachers sticker, PE Values</a:t>
            </a:r>
          </a:p>
          <a:p>
            <a:endParaRPr lang="en-US" b="0" dirty="0"/>
          </a:p>
          <a:p>
            <a:r>
              <a:rPr lang="en-US" b="0" u="sng" dirty="0"/>
              <a:t>Certificates</a:t>
            </a:r>
            <a:r>
              <a:rPr lang="en-US" b="0" dirty="0"/>
              <a:t>: Values and headteachers award</a:t>
            </a:r>
          </a:p>
          <a:p>
            <a:endParaRPr lang="en-US" b="0" dirty="0"/>
          </a:p>
          <a:p>
            <a:r>
              <a:rPr lang="en-US" b="0" u="sng" dirty="0"/>
              <a:t>Team Points: </a:t>
            </a:r>
            <a:r>
              <a:rPr lang="en-US" b="0" dirty="0"/>
              <a:t>Each child is put into 4 teams and their </a:t>
            </a:r>
            <a:r>
              <a:rPr lang="en-US" b="0" dirty="0" err="1"/>
              <a:t>DoJo</a:t>
            </a:r>
            <a:r>
              <a:rPr lang="en-US" b="0" dirty="0"/>
              <a:t> points are collected for each team</a:t>
            </a:r>
            <a:r>
              <a:rPr lang="en-US" b="0" u="sng" dirty="0"/>
              <a:t>. </a:t>
            </a:r>
          </a:p>
          <a:p>
            <a:endParaRPr lang="en-US" b="0" u="sng" dirty="0"/>
          </a:p>
          <a:p>
            <a:r>
              <a:rPr lang="en-US" b="0" u="sng" dirty="0"/>
              <a:t>Class Attendance: </a:t>
            </a:r>
            <a:r>
              <a:rPr lang="en-US" b="0" dirty="0"/>
              <a:t>Each week the class with the best attendance for the previous week gets a certificate</a:t>
            </a:r>
          </a:p>
          <a:p>
            <a:endParaRPr lang="en-US" b="0" dirty="0"/>
          </a:p>
          <a:p>
            <a:r>
              <a:rPr lang="en-US" b="0" u="sng" dirty="0"/>
              <a:t>Sanctions</a:t>
            </a:r>
            <a:r>
              <a:rPr lang="en-US" b="0" dirty="0"/>
              <a:t>: Children are given warnings, name on the board, miss break, parents informed or sent to the Headteacher. </a:t>
            </a:r>
          </a:p>
          <a:p>
            <a:endParaRPr lang="en-US" sz="1800" b="0" dirty="0"/>
          </a:p>
          <a:p>
            <a:endParaRPr lang="en-US" sz="1800" b="0" dirty="0"/>
          </a:p>
          <a:p>
            <a:endParaRPr lang="en-US" sz="1800" b="0" dirty="0"/>
          </a:p>
          <a:p>
            <a:endParaRPr lang="en-US" sz="1800" b="0" dirty="0"/>
          </a:p>
          <a:p>
            <a:endParaRPr lang="en-US" sz="1800" b="0" dirty="0"/>
          </a:p>
          <a:p>
            <a:endParaRPr lang="en-US" sz="1800" b="0" dirty="0"/>
          </a:p>
          <a:p>
            <a:endParaRPr lang="en-US" sz="1800" u="sng" dirty="0"/>
          </a:p>
          <a:p>
            <a:r>
              <a:rPr lang="en-US" sz="1800" dirty="0"/>
              <a:t> </a:t>
            </a:r>
          </a:p>
          <a:p>
            <a:endParaRPr lang="en-US" dirty="0"/>
          </a:p>
        </p:txBody>
      </p:sp>
      <p:sp>
        <p:nvSpPr>
          <p:cNvPr id="3" name="Slide Number Placeholder 2">
            <a:extLst>
              <a:ext uri="{FF2B5EF4-FFF2-40B4-BE49-F238E27FC236}">
                <a16:creationId xmlns:a16="http://schemas.microsoft.com/office/drawing/2014/main" id="{1B207A22-C237-4907-825A-3E28A7AE92A4}"/>
              </a:ext>
            </a:extLst>
          </p:cNvPr>
          <p:cNvSpPr>
            <a:spLocks noGrp="1"/>
          </p:cNvSpPr>
          <p:nvPr>
            <p:ph type="sldNum" sz="quarter" idx="12"/>
          </p:nvPr>
        </p:nvSpPr>
        <p:spPr/>
        <p:txBody>
          <a:bodyPr/>
          <a:lstStyle/>
          <a:p>
            <a:fld id="{98C0CDE5-970C-4CC4-BF43-0DA127E73E82}" type="slidenum">
              <a:rPr lang="en-US" smtClean="0"/>
              <a:t>17</a:t>
            </a:fld>
            <a:endParaRPr lang="en-US" dirty="0"/>
          </a:p>
        </p:txBody>
      </p:sp>
    </p:spTree>
    <p:extLst>
      <p:ext uri="{BB962C8B-B14F-4D97-AF65-F5344CB8AC3E}">
        <p14:creationId xmlns:p14="http://schemas.microsoft.com/office/powerpoint/2010/main" val="18265884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FCA1C1A-BC0A-4E81-82F8-5ACE20F863F6}"/>
              </a:ext>
            </a:extLst>
          </p:cNvPr>
          <p:cNvSpPr>
            <a:spLocks noGrp="1"/>
          </p:cNvSpPr>
          <p:nvPr>
            <p:ph type="title"/>
          </p:nvPr>
        </p:nvSpPr>
        <p:spPr/>
        <p:txBody>
          <a:bodyPr>
            <a:normAutofit/>
          </a:bodyPr>
          <a:lstStyle/>
          <a:p>
            <a:r>
              <a:rPr lang="en-US" sz="3200" dirty="0"/>
              <a:t>Uniform</a:t>
            </a:r>
          </a:p>
        </p:txBody>
      </p:sp>
      <p:sp>
        <p:nvSpPr>
          <p:cNvPr id="4" name="Text Placeholder 3">
            <a:extLst>
              <a:ext uri="{FF2B5EF4-FFF2-40B4-BE49-F238E27FC236}">
                <a16:creationId xmlns:a16="http://schemas.microsoft.com/office/drawing/2014/main" id="{1C507F06-C190-4897-A2E9-0AA8E6684053}"/>
              </a:ext>
            </a:extLst>
          </p:cNvPr>
          <p:cNvSpPr>
            <a:spLocks noGrp="1"/>
          </p:cNvSpPr>
          <p:nvPr>
            <p:ph type="body" idx="2"/>
          </p:nvPr>
        </p:nvSpPr>
        <p:spPr>
          <a:xfrm>
            <a:off x="494969" y="2282950"/>
            <a:ext cx="3055579" cy="4270249"/>
          </a:xfrm>
        </p:spPr>
        <p:txBody>
          <a:bodyPr>
            <a:normAutofit lnSpcReduction="10000"/>
          </a:bodyPr>
          <a:lstStyle/>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r>
              <a:rPr lang="en-US" dirty="0"/>
              <a:t>Uniform Policy</a:t>
            </a:r>
          </a:p>
          <a:p>
            <a:pPr marL="342900" indent="-342900">
              <a:buFont typeface="Arial" panose="020B0604020202020204" pitchFamily="34" charset="0"/>
              <a:buChar char="•"/>
            </a:pPr>
            <a:r>
              <a:rPr lang="en-US" dirty="0"/>
              <a:t>Red jumper/cardigan</a:t>
            </a:r>
          </a:p>
          <a:p>
            <a:pPr marL="342900" indent="-342900">
              <a:buFont typeface="Arial" panose="020B0604020202020204" pitchFamily="34" charset="0"/>
              <a:buChar char="•"/>
            </a:pPr>
            <a:r>
              <a:rPr lang="en-US" dirty="0"/>
              <a:t>Grey/Black skirt/trousers</a:t>
            </a:r>
          </a:p>
          <a:p>
            <a:pPr marL="342900" indent="-342900">
              <a:buFont typeface="Arial" panose="020B0604020202020204" pitchFamily="34" charset="0"/>
              <a:buChar char="•"/>
            </a:pPr>
            <a:r>
              <a:rPr lang="en-US" dirty="0"/>
              <a:t>White/Red shirt/Polo shirt</a:t>
            </a:r>
          </a:p>
          <a:p>
            <a:pPr marL="342900" indent="-342900">
              <a:buFont typeface="Arial" panose="020B0604020202020204" pitchFamily="34" charset="0"/>
              <a:buChar char="•"/>
            </a:pPr>
            <a:r>
              <a:rPr lang="en-US" dirty="0"/>
              <a:t>Black shoes</a:t>
            </a:r>
          </a:p>
          <a:p>
            <a:pPr marL="342900" indent="-342900">
              <a:buFont typeface="Arial" panose="020B0604020202020204" pitchFamily="34" charset="0"/>
              <a:buChar char="•"/>
            </a:pPr>
            <a:r>
              <a:rPr lang="en-US" dirty="0"/>
              <a:t>No make up or </a:t>
            </a:r>
            <a:r>
              <a:rPr lang="en-US" dirty="0" err="1"/>
              <a:t>jewellery</a:t>
            </a:r>
            <a:endParaRPr lang="en-US" dirty="0"/>
          </a:p>
          <a:p>
            <a:pPr marL="342900" indent="-342900">
              <a:buFont typeface="Arial" panose="020B0604020202020204" pitchFamily="34" charset="0"/>
              <a:buChar char="•"/>
            </a:pPr>
            <a:r>
              <a:rPr lang="en-US" dirty="0"/>
              <a:t>PE Kit</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US" dirty="0"/>
          </a:p>
        </p:txBody>
      </p:sp>
      <p:pic>
        <p:nvPicPr>
          <p:cNvPr id="9" name="Picture Placeholder 8">
            <a:extLst>
              <a:ext uri="{FF2B5EF4-FFF2-40B4-BE49-F238E27FC236}">
                <a16:creationId xmlns:a16="http://schemas.microsoft.com/office/drawing/2014/main" id="{71721CA4-A4DE-4064-A8E6-96148525225A}"/>
              </a:ext>
            </a:extLst>
          </p:cNvPr>
          <p:cNvPicPr>
            <a:picLocks noGrp="1" noChangeAspect="1"/>
          </p:cNvPicPr>
          <p:nvPr>
            <p:ph type="pic" sz="quarter" idx="1"/>
          </p:nvPr>
        </p:nvPicPr>
        <p:blipFill>
          <a:blip r:embed="rId2">
            <a:extLst>
              <a:ext uri="{28A0092B-C50C-407E-A947-70E740481C1C}">
                <a14:useLocalDpi xmlns:a14="http://schemas.microsoft.com/office/drawing/2010/main" val="0"/>
              </a:ext>
            </a:extLst>
          </a:blip>
          <a:stretch>
            <a:fillRect/>
          </a:stretch>
        </p:blipFill>
        <p:spPr>
          <a:xfrm>
            <a:off x="4145379" y="1"/>
            <a:ext cx="7612211" cy="5685664"/>
          </a:xfrm>
        </p:spPr>
      </p:pic>
      <p:sp>
        <p:nvSpPr>
          <p:cNvPr id="3" name="Slide Number Placeholder 2">
            <a:extLst>
              <a:ext uri="{FF2B5EF4-FFF2-40B4-BE49-F238E27FC236}">
                <a16:creationId xmlns:a16="http://schemas.microsoft.com/office/drawing/2014/main" id="{87725C8C-B6FF-4BEE-B7F0-3DFD7C2734C8}"/>
              </a:ext>
            </a:extLst>
          </p:cNvPr>
          <p:cNvSpPr>
            <a:spLocks noGrp="1"/>
          </p:cNvSpPr>
          <p:nvPr>
            <p:ph type="sldNum" sz="quarter" idx="12"/>
          </p:nvPr>
        </p:nvSpPr>
        <p:spPr/>
        <p:txBody>
          <a:bodyPr/>
          <a:lstStyle/>
          <a:p>
            <a:fld id="{98C0CDE5-970C-4CC4-BF43-0DA127E73E82}" type="slidenum">
              <a:rPr lang="en-US" smtClean="0"/>
              <a:pPr/>
              <a:t>18</a:t>
            </a:fld>
            <a:endParaRPr lang="en-US" dirty="0"/>
          </a:p>
        </p:txBody>
      </p:sp>
    </p:spTree>
    <p:extLst>
      <p:ext uri="{BB962C8B-B14F-4D97-AF65-F5344CB8AC3E}">
        <p14:creationId xmlns:p14="http://schemas.microsoft.com/office/powerpoint/2010/main" val="30013293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10962572-14B4-44BB-89AB-9ADA56D6B408}"/>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tretch>
            <a:fillRect/>
          </a:stretch>
        </p:blipFill>
        <p:spPr>
          <a:xfrm rot="5400000">
            <a:off x="394755" y="1761893"/>
            <a:ext cx="5259842" cy="3928647"/>
          </a:xfrm>
        </p:spPr>
      </p:pic>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p:txBody>
          <a:bodyPr/>
          <a:lstStyle/>
          <a:p>
            <a:r>
              <a:rPr lang="en-US" dirty="0"/>
              <a:t>Thank You!</a:t>
            </a:r>
            <a:endParaRPr lang="ru-RU" dirty="0"/>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p:txBody>
          <a:bodyPr/>
          <a:lstStyle/>
          <a:p>
            <a:r>
              <a:rPr lang="en-US" dirty="0"/>
              <a:t>Any questions </a:t>
            </a:r>
            <a:endParaRPr lang="ru-RU" dirty="0"/>
          </a:p>
        </p:txBody>
      </p:sp>
    </p:spTree>
    <p:extLst>
      <p:ext uri="{BB962C8B-B14F-4D97-AF65-F5344CB8AC3E}">
        <p14:creationId xmlns:p14="http://schemas.microsoft.com/office/powerpoint/2010/main" val="1923331524"/>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F6C8FF-3D90-457B-9108-406F928CD7CB}">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16c05727-aa75-4e4a-9b5f-8a80a1165891"/>
    <ds:schemaRef ds:uri="71af3243-3dd4-4a8d-8c0d-dd76da1f02a5"/>
    <ds:schemaRef ds:uri="http://www.w3.org/XML/1998/namespace"/>
    <ds:schemaRef ds:uri="http://purl.org/dc/te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5EE5440-5A1F-438E-9118-BE5E33F972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1955</Words>
  <Application>Microsoft Office PowerPoint</Application>
  <PresentationFormat>Widescreen</PresentationFormat>
  <Paragraphs>209</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Comic Sans MS</vt:lpstr>
      <vt:lpstr>Franklin Gothic Book</vt:lpstr>
      <vt:lpstr>Times New Roman</vt:lpstr>
      <vt:lpstr>Office Theme</vt:lpstr>
      <vt:lpstr>Worthington Primary School</vt:lpstr>
      <vt:lpstr>Welcome</vt:lpstr>
      <vt:lpstr>All about us</vt:lpstr>
      <vt:lpstr>All about us</vt:lpstr>
      <vt:lpstr>Mission Statement</vt:lpstr>
      <vt:lpstr>Awards and Achievements</vt:lpstr>
      <vt:lpstr>Organisation </vt:lpstr>
      <vt:lpstr>The school day  </vt:lpstr>
      <vt:lpstr>The school day  </vt:lpstr>
      <vt:lpstr>Partnerships</vt:lpstr>
      <vt:lpstr>Working with parents and families</vt:lpstr>
      <vt:lpstr>Our Curriculum and beyond</vt:lpstr>
      <vt:lpstr>The Foundation Stage</vt:lpstr>
      <vt:lpstr>Key Stage 1 and 2</vt:lpstr>
      <vt:lpstr>Special Educational Needs</vt:lpstr>
      <vt:lpstr>Homework</vt:lpstr>
      <vt:lpstr>Behaviour and Discipline</vt:lpstr>
      <vt:lpstr>Uniform</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2019-11-17T09:23:47Z</dcterms:created>
  <dcterms:modified xsi:type="dcterms:W3CDTF">2023-11-09T11:29:05Z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